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516" r:id="rId2"/>
    <p:sldId id="517" r:id="rId3"/>
    <p:sldId id="512" r:id="rId4"/>
    <p:sldId id="513" r:id="rId5"/>
    <p:sldId id="473" r:id="rId6"/>
    <p:sldId id="492" r:id="rId7"/>
    <p:sldId id="258" r:id="rId8"/>
    <p:sldId id="498" r:id="rId9"/>
    <p:sldId id="493" r:id="rId10"/>
    <p:sldId id="500" r:id="rId11"/>
    <p:sldId id="471" r:id="rId12"/>
    <p:sldId id="377" r:id="rId13"/>
    <p:sldId id="400" r:id="rId14"/>
    <p:sldId id="264" r:id="rId15"/>
    <p:sldId id="265" r:id="rId16"/>
    <p:sldId id="504" r:id="rId17"/>
    <p:sldId id="401" r:id="rId18"/>
    <p:sldId id="268" r:id="rId19"/>
    <p:sldId id="378" r:id="rId20"/>
    <p:sldId id="379" r:id="rId21"/>
    <p:sldId id="272" r:id="rId22"/>
    <p:sldId id="273" r:id="rId23"/>
    <p:sldId id="508" r:id="rId24"/>
    <p:sldId id="274" r:id="rId25"/>
    <p:sldId id="259" r:id="rId26"/>
    <p:sldId id="275" r:id="rId27"/>
    <p:sldId id="276" r:id="rId28"/>
    <p:sldId id="279" r:id="rId29"/>
    <p:sldId id="280" r:id="rId30"/>
    <p:sldId id="281" r:id="rId31"/>
    <p:sldId id="282" r:id="rId32"/>
    <p:sldId id="283" r:id="rId33"/>
    <p:sldId id="284" r:id="rId34"/>
    <p:sldId id="285" r:id="rId35"/>
    <p:sldId id="261" r:id="rId36"/>
    <p:sldId id="506" r:id="rId37"/>
    <p:sldId id="380" r:id="rId38"/>
    <p:sldId id="381" r:id="rId39"/>
    <p:sldId id="474" r:id="rId40"/>
    <p:sldId id="484" r:id="rId41"/>
    <p:sldId id="496" r:id="rId42"/>
    <p:sldId id="514" r:id="rId43"/>
    <p:sldId id="51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79" autoAdjust="0"/>
    <p:restoredTop sz="94364" autoAdjust="0"/>
  </p:normalViewPr>
  <p:slideViewPr>
    <p:cSldViewPr>
      <p:cViewPr varScale="1">
        <p:scale>
          <a:sx n="70" d="100"/>
          <a:sy n="70" d="100"/>
        </p:scale>
        <p:origin x="1302" y="60"/>
      </p:cViewPr>
      <p:guideLst>
        <p:guide orient="horz" pos="2160"/>
        <p:guide pos="2880"/>
      </p:guideLst>
    </p:cSldViewPr>
  </p:slideViewPr>
  <p:outlineViewPr>
    <p:cViewPr>
      <p:scale>
        <a:sx n="33" d="100"/>
        <a:sy n="33" d="100"/>
      </p:scale>
      <p:origin x="0" y="132126"/>
    </p:cViewPr>
  </p:outlineViewPr>
  <p:notesTextViewPr>
    <p:cViewPr>
      <p:scale>
        <a:sx n="1" d="1"/>
        <a:sy n="1" d="1"/>
      </p:scale>
      <p:origin x="0" y="0"/>
    </p:cViewPr>
  </p:notesTextViewPr>
  <p:sorterViewPr>
    <p:cViewPr>
      <p:scale>
        <a:sx n="100" d="100"/>
        <a:sy n="100" d="100"/>
      </p:scale>
      <p:origin x="0" y="328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471534-7976-402A-8796-EFF5B4A1F05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IN"/>
        </a:p>
      </dgm:t>
    </dgm:pt>
    <dgm:pt modelId="{1626F09F-0C7D-42DA-85AD-CBB8D17EB946}">
      <dgm:prSet phldrT="[Text]"/>
      <dgm:spPr/>
      <dgm:t>
        <a:bodyPr/>
        <a:lstStyle/>
        <a:p>
          <a:r>
            <a:rPr lang="en-US" dirty="0" smtClean="0"/>
            <a:t>Must to know</a:t>
          </a:r>
          <a:endParaRPr lang="en-IN" dirty="0"/>
        </a:p>
      </dgm:t>
    </dgm:pt>
    <dgm:pt modelId="{BB120108-6581-44A4-BE37-C44D3C536693}" type="parTrans" cxnId="{546AFD63-DB45-4984-901C-8B256746444F}">
      <dgm:prSet/>
      <dgm:spPr/>
      <dgm:t>
        <a:bodyPr/>
        <a:lstStyle/>
        <a:p>
          <a:endParaRPr lang="en-IN"/>
        </a:p>
      </dgm:t>
    </dgm:pt>
    <dgm:pt modelId="{1456E118-FE09-4FE8-AE71-614B1F0F4652}" type="sibTrans" cxnId="{546AFD63-DB45-4984-901C-8B256746444F}">
      <dgm:prSet/>
      <dgm:spPr/>
      <dgm:t>
        <a:bodyPr/>
        <a:lstStyle/>
        <a:p>
          <a:endParaRPr lang="en-IN"/>
        </a:p>
      </dgm:t>
    </dgm:pt>
    <dgm:pt modelId="{7C21164F-C5D0-4F06-98C7-DB92562BBA55}">
      <dgm:prSet phldrT="[Text]"/>
      <dgm:spPr/>
      <dgm:t>
        <a:bodyPr/>
        <a:lstStyle/>
        <a:p>
          <a:r>
            <a:rPr lang="en-US" dirty="0" smtClean="0"/>
            <a:t>Normal </a:t>
          </a:r>
          <a:r>
            <a:rPr lang="en-US" dirty="0" err="1" smtClean="0"/>
            <a:t>overjet</a:t>
          </a:r>
          <a:r>
            <a:rPr lang="en-US" dirty="0" smtClean="0"/>
            <a:t> and overbite</a:t>
          </a:r>
          <a:endParaRPr lang="en-IN" dirty="0"/>
        </a:p>
      </dgm:t>
    </dgm:pt>
    <dgm:pt modelId="{C1EF0497-D669-4330-B41D-0D68B5A7D290}" type="parTrans" cxnId="{36276180-DD29-4675-96FE-1A34C1783973}">
      <dgm:prSet/>
      <dgm:spPr/>
      <dgm:t>
        <a:bodyPr/>
        <a:lstStyle/>
        <a:p>
          <a:endParaRPr lang="en-IN"/>
        </a:p>
      </dgm:t>
    </dgm:pt>
    <dgm:pt modelId="{06073958-6AFD-47F3-88C8-8405716760BA}" type="sibTrans" cxnId="{36276180-DD29-4675-96FE-1A34C1783973}">
      <dgm:prSet/>
      <dgm:spPr/>
      <dgm:t>
        <a:bodyPr/>
        <a:lstStyle/>
        <a:p>
          <a:endParaRPr lang="en-IN"/>
        </a:p>
      </dgm:t>
    </dgm:pt>
    <dgm:pt modelId="{146FA124-6BD0-44FE-B3AB-8340279B48A7}">
      <dgm:prSet phldrT="[Text]"/>
      <dgm:spPr/>
      <dgm:t>
        <a:bodyPr/>
        <a:lstStyle/>
        <a:p>
          <a:r>
            <a:rPr lang="en-US" dirty="0" smtClean="0"/>
            <a:t>Need to know</a:t>
          </a:r>
          <a:endParaRPr lang="en-IN" dirty="0"/>
        </a:p>
      </dgm:t>
    </dgm:pt>
    <dgm:pt modelId="{2A677B34-DFC1-41E0-BF6E-C67048476A5C}" type="parTrans" cxnId="{477E753A-49EF-4C90-81A3-5DEAD123EBB6}">
      <dgm:prSet/>
      <dgm:spPr/>
      <dgm:t>
        <a:bodyPr/>
        <a:lstStyle/>
        <a:p>
          <a:endParaRPr lang="en-IN"/>
        </a:p>
      </dgm:t>
    </dgm:pt>
    <dgm:pt modelId="{83F2F064-C0B3-4F04-89CE-401971A19E64}" type="sibTrans" cxnId="{477E753A-49EF-4C90-81A3-5DEAD123EBB6}">
      <dgm:prSet/>
      <dgm:spPr/>
      <dgm:t>
        <a:bodyPr/>
        <a:lstStyle/>
        <a:p>
          <a:endParaRPr lang="en-IN"/>
        </a:p>
      </dgm:t>
    </dgm:pt>
    <dgm:pt modelId="{0E5D0CA2-1D70-440C-8B35-E1AAABC8DD98}">
      <dgm:prSet phldrT="[Text]"/>
      <dgm:spPr/>
      <dgm:t>
        <a:bodyPr/>
        <a:lstStyle/>
        <a:p>
          <a:r>
            <a:rPr lang="en-US" dirty="0" smtClean="0"/>
            <a:t>Zones of deep bite</a:t>
          </a:r>
          <a:endParaRPr lang="en-IN" dirty="0"/>
        </a:p>
      </dgm:t>
    </dgm:pt>
    <dgm:pt modelId="{8B360D31-2FA2-409B-9EC1-6A21CA973A52}" type="parTrans" cxnId="{472F80CD-8A66-4958-9091-AD5CE6403CE1}">
      <dgm:prSet/>
      <dgm:spPr/>
      <dgm:t>
        <a:bodyPr/>
        <a:lstStyle/>
        <a:p>
          <a:endParaRPr lang="en-IN"/>
        </a:p>
      </dgm:t>
    </dgm:pt>
    <dgm:pt modelId="{AD65C535-232D-4137-82B6-F8FB9B7AE0CB}" type="sibTrans" cxnId="{472F80CD-8A66-4958-9091-AD5CE6403CE1}">
      <dgm:prSet/>
      <dgm:spPr/>
      <dgm:t>
        <a:bodyPr/>
        <a:lstStyle/>
        <a:p>
          <a:endParaRPr lang="en-IN"/>
        </a:p>
      </dgm:t>
    </dgm:pt>
    <dgm:pt modelId="{AF8ACEAC-7A30-4F00-923F-BD25F65CB833}">
      <dgm:prSet phldrT="[Text]"/>
      <dgm:spPr/>
      <dgm:t>
        <a:bodyPr/>
        <a:lstStyle/>
        <a:p>
          <a:r>
            <a:rPr lang="en-US" dirty="0" smtClean="0"/>
            <a:t>Desire to know</a:t>
          </a:r>
          <a:endParaRPr lang="en-IN" dirty="0"/>
        </a:p>
      </dgm:t>
    </dgm:pt>
    <dgm:pt modelId="{F6B9286C-D32C-4607-8072-CB832317BAB2}" type="parTrans" cxnId="{8FB51D86-DC9C-4017-A686-F75EA6610845}">
      <dgm:prSet/>
      <dgm:spPr/>
      <dgm:t>
        <a:bodyPr/>
        <a:lstStyle/>
        <a:p>
          <a:endParaRPr lang="en-IN"/>
        </a:p>
      </dgm:t>
    </dgm:pt>
    <dgm:pt modelId="{E07439FF-6342-4988-95ED-532115AFDB19}" type="sibTrans" cxnId="{8FB51D86-DC9C-4017-A686-F75EA6610845}">
      <dgm:prSet/>
      <dgm:spPr/>
      <dgm:t>
        <a:bodyPr/>
        <a:lstStyle/>
        <a:p>
          <a:endParaRPr lang="en-IN"/>
        </a:p>
      </dgm:t>
    </dgm:pt>
    <dgm:pt modelId="{8373B234-FF31-4AE7-B4F2-F90FB34DB23F}">
      <dgm:prSet phldrT="[Text]"/>
      <dgm:spPr/>
      <dgm:t>
        <a:bodyPr/>
        <a:lstStyle/>
        <a:p>
          <a:r>
            <a:rPr lang="en-US" dirty="0" smtClean="0"/>
            <a:t>Prevalence of deep bite.</a:t>
          </a:r>
          <a:endParaRPr lang="en-IN" dirty="0"/>
        </a:p>
      </dgm:t>
    </dgm:pt>
    <dgm:pt modelId="{58BC1F79-713F-444F-9A63-FD6909145EEC}" type="parTrans" cxnId="{8D4885DE-5442-4058-8D2B-8DDB7C1A8393}">
      <dgm:prSet/>
      <dgm:spPr/>
      <dgm:t>
        <a:bodyPr/>
        <a:lstStyle/>
        <a:p>
          <a:endParaRPr lang="en-IN"/>
        </a:p>
      </dgm:t>
    </dgm:pt>
    <dgm:pt modelId="{2BE4862A-0D5C-4CD0-A9D5-5DB2801CE658}" type="sibTrans" cxnId="{8D4885DE-5442-4058-8D2B-8DDB7C1A8393}">
      <dgm:prSet/>
      <dgm:spPr/>
      <dgm:t>
        <a:bodyPr/>
        <a:lstStyle/>
        <a:p>
          <a:endParaRPr lang="en-IN"/>
        </a:p>
      </dgm:t>
    </dgm:pt>
    <dgm:pt modelId="{9F91067E-1A63-4EEB-8C57-3C5AF62D6831}">
      <dgm:prSet phldrT="[Text]"/>
      <dgm:spPr/>
      <dgm:t>
        <a:bodyPr/>
        <a:lstStyle/>
        <a:p>
          <a:r>
            <a:rPr lang="en-US" dirty="0" smtClean="0"/>
            <a:t>Treatment</a:t>
          </a:r>
          <a:endParaRPr lang="en-IN" dirty="0"/>
        </a:p>
      </dgm:t>
    </dgm:pt>
    <dgm:pt modelId="{30B96287-3764-441A-BF6C-86364CB7DABB}" type="parTrans" cxnId="{8FC65CC5-F315-4F49-A528-F653630EC633}">
      <dgm:prSet/>
      <dgm:spPr/>
    </dgm:pt>
    <dgm:pt modelId="{B1AB26DA-26C2-44D4-A985-9B15620712AA}" type="sibTrans" cxnId="{8FC65CC5-F315-4F49-A528-F653630EC633}">
      <dgm:prSet/>
      <dgm:spPr/>
    </dgm:pt>
    <dgm:pt modelId="{D91C08C9-68A5-4267-8C5A-46D50C9A4A60}">
      <dgm:prSet phldrT="[Text]"/>
      <dgm:spPr/>
      <dgm:t>
        <a:bodyPr/>
        <a:lstStyle/>
        <a:p>
          <a:r>
            <a:rPr lang="en-US" dirty="0" smtClean="0"/>
            <a:t>Diagnosis</a:t>
          </a:r>
          <a:endParaRPr lang="en-IN" dirty="0"/>
        </a:p>
      </dgm:t>
    </dgm:pt>
    <dgm:pt modelId="{CA631235-6181-41BF-8000-426FE8A5D443}" type="parTrans" cxnId="{E8B605D1-F332-43C6-A3D5-24452119D389}">
      <dgm:prSet/>
      <dgm:spPr/>
    </dgm:pt>
    <dgm:pt modelId="{FE4C7498-324A-436B-8DED-AE8ED399409B}" type="sibTrans" cxnId="{E8B605D1-F332-43C6-A3D5-24452119D389}">
      <dgm:prSet/>
      <dgm:spPr/>
    </dgm:pt>
    <dgm:pt modelId="{AB7D91C5-389E-46DA-B793-AA98BF4B8BC3}">
      <dgm:prSet phldrT="[Text]"/>
      <dgm:spPr/>
      <dgm:t>
        <a:bodyPr/>
        <a:lstStyle/>
        <a:p>
          <a:r>
            <a:rPr lang="en-US" dirty="0" smtClean="0"/>
            <a:t>Planes of malocclusion</a:t>
          </a:r>
          <a:endParaRPr lang="en-IN" dirty="0"/>
        </a:p>
      </dgm:t>
    </dgm:pt>
    <dgm:pt modelId="{C2E63EC0-108C-4345-A69B-A9701AA8E9DF}" type="parTrans" cxnId="{F07C0481-FD8D-4B42-BCCA-7870149F9255}">
      <dgm:prSet/>
      <dgm:spPr/>
    </dgm:pt>
    <dgm:pt modelId="{F88EDE07-49F4-432C-9729-7587FBD8903C}" type="sibTrans" cxnId="{F07C0481-FD8D-4B42-BCCA-7870149F9255}">
      <dgm:prSet/>
      <dgm:spPr/>
    </dgm:pt>
    <dgm:pt modelId="{498E6BEF-5D19-4225-AEDC-5F0AAABA4E26}">
      <dgm:prSet phldrT="[Text]"/>
      <dgm:spPr/>
      <dgm:t>
        <a:bodyPr/>
        <a:lstStyle/>
        <a:p>
          <a:r>
            <a:rPr lang="en-US" dirty="0" smtClean="0"/>
            <a:t>Classification</a:t>
          </a:r>
          <a:endParaRPr lang="en-IN" dirty="0"/>
        </a:p>
      </dgm:t>
    </dgm:pt>
    <dgm:pt modelId="{4987E3DD-9E2E-47FE-A4C2-67DD61BD3BE6}" type="parTrans" cxnId="{7AAD3E66-760D-44FE-8172-3EC6B666D1A2}">
      <dgm:prSet/>
      <dgm:spPr/>
    </dgm:pt>
    <dgm:pt modelId="{1DAB7F94-97C7-4EA5-B939-CA81F8810069}" type="sibTrans" cxnId="{7AAD3E66-760D-44FE-8172-3EC6B666D1A2}">
      <dgm:prSet/>
      <dgm:spPr/>
    </dgm:pt>
    <dgm:pt modelId="{53F7627D-944B-4210-91E9-3A39F90F66C9}">
      <dgm:prSet phldrT="[Text]"/>
      <dgm:spPr/>
      <dgm:t>
        <a:bodyPr/>
        <a:lstStyle/>
        <a:p>
          <a:r>
            <a:rPr lang="en-US" dirty="0" smtClean="0"/>
            <a:t>etiology</a:t>
          </a:r>
          <a:endParaRPr lang="en-IN" dirty="0"/>
        </a:p>
      </dgm:t>
    </dgm:pt>
    <dgm:pt modelId="{00DE08E4-4547-45B6-B3AE-BA07F3E1E01C}" type="parTrans" cxnId="{8834514F-F30C-4D72-97DF-0B22E0F0FC82}">
      <dgm:prSet/>
      <dgm:spPr/>
    </dgm:pt>
    <dgm:pt modelId="{723EF48B-2DA0-4F02-80F7-2BE5BDE9719E}" type="sibTrans" cxnId="{8834514F-F30C-4D72-97DF-0B22E0F0FC82}">
      <dgm:prSet/>
      <dgm:spPr/>
    </dgm:pt>
    <dgm:pt modelId="{6A7621AE-A9D8-4F2E-813E-5D52A371F8B2}">
      <dgm:prSet phldrT="[Text]"/>
      <dgm:spPr/>
      <dgm:t>
        <a:bodyPr/>
        <a:lstStyle/>
        <a:p>
          <a:endParaRPr lang="en-IN" dirty="0"/>
        </a:p>
      </dgm:t>
    </dgm:pt>
    <dgm:pt modelId="{2E4F9E0B-954C-47A9-8EE1-A95D76C4DC40}" type="parTrans" cxnId="{DA14B0B9-E955-40A6-87CC-B7F82EE3E9E4}">
      <dgm:prSet/>
      <dgm:spPr/>
    </dgm:pt>
    <dgm:pt modelId="{BAAD7F17-4F80-4FF8-AEB4-512073D71BD0}" type="sibTrans" cxnId="{DA14B0B9-E955-40A6-87CC-B7F82EE3E9E4}">
      <dgm:prSet/>
      <dgm:spPr/>
    </dgm:pt>
    <dgm:pt modelId="{6170E1EF-5B44-48E5-9358-5DC4AD8A3AA2}">
      <dgm:prSet phldrT="[Text]"/>
      <dgm:spPr/>
      <dgm:t>
        <a:bodyPr/>
        <a:lstStyle/>
        <a:p>
          <a:r>
            <a:rPr lang="en-US" dirty="0" smtClean="0"/>
            <a:t>Growth patterns.</a:t>
          </a:r>
          <a:endParaRPr lang="en-IN" dirty="0"/>
        </a:p>
      </dgm:t>
    </dgm:pt>
    <dgm:pt modelId="{87A9DB77-F68C-4757-85AE-BF8F99C4013A}" type="parTrans" cxnId="{4511296B-DAD7-4A82-AA18-3400CAFF2AF8}">
      <dgm:prSet/>
      <dgm:spPr/>
    </dgm:pt>
    <dgm:pt modelId="{9A0B5102-D1BC-48E3-A0E4-5814D65049E2}" type="sibTrans" cxnId="{4511296B-DAD7-4A82-AA18-3400CAFF2AF8}">
      <dgm:prSet/>
      <dgm:spPr/>
    </dgm:pt>
    <dgm:pt modelId="{87BB89A3-270F-4ADA-9BCE-936C4BF1162F}" type="pres">
      <dgm:prSet presAssocID="{6B471534-7976-402A-8796-EFF5B4A1F056}" presName="Name0" presStyleCnt="0">
        <dgm:presLayoutVars>
          <dgm:dir/>
          <dgm:animLvl val="lvl"/>
          <dgm:resizeHandles val="exact"/>
        </dgm:presLayoutVars>
      </dgm:prSet>
      <dgm:spPr/>
      <dgm:t>
        <a:bodyPr/>
        <a:lstStyle/>
        <a:p>
          <a:endParaRPr lang="en-US"/>
        </a:p>
      </dgm:t>
    </dgm:pt>
    <dgm:pt modelId="{E67C7C25-0134-494C-B2D6-F3B2ED896B93}" type="pres">
      <dgm:prSet presAssocID="{1626F09F-0C7D-42DA-85AD-CBB8D17EB946}" presName="composite" presStyleCnt="0"/>
      <dgm:spPr/>
    </dgm:pt>
    <dgm:pt modelId="{6576E22D-19C4-4524-944F-5ADEE269C0F8}" type="pres">
      <dgm:prSet presAssocID="{1626F09F-0C7D-42DA-85AD-CBB8D17EB946}" presName="parTx" presStyleLbl="alignNode1" presStyleIdx="0" presStyleCnt="3">
        <dgm:presLayoutVars>
          <dgm:chMax val="0"/>
          <dgm:chPref val="0"/>
          <dgm:bulletEnabled val="1"/>
        </dgm:presLayoutVars>
      </dgm:prSet>
      <dgm:spPr/>
      <dgm:t>
        <a:bodyPr/>
        <a:lstStyle/>
        <a:p>
          <a:endParaRPr lang="en-US"/>
        </a:p>
      </dgm:t>
    </dgm:pt>
    <dgm:pt modelId="{D202FAA8-CFB0-4FDE-920A-F5F2D9851C58}" type="pres">
      <dgm:prSet presAssocID="{1626F09F-0C7D-42DA-85AD-CBB8D17EB946}" presName="desTx" presStyleLbl="alignAccFollowNode1" presStyleIdx="0" presStyleCnt="3">
        <dgm:presLayoutVars>
          <dgm:bulletEnabled val="1"/>
        </dgm:presLayoutVars>
      </dgm:prSet>
      <dgm:spPr/>
      <dgm:t>
        <a:bodyPr/>
        <a:lstStyle/>
        <a:p>
          <a:endParaRPr lang="en-IN"/>
        </a:p>
      </dgm:t>
    </dgm:pt>
    <dgm:pt modelId="{7CC17BBC-3596-4231-BB53-5237ADAAAA08}" type="pres">
      <dgm:prSet presAssocID="{1456E118-FE09-4FE8-AE71-614B1F0F4652}" presName="space" presStyleCnt="0"/>
      <dgm:spPr/>
    </dgm:pt>
    <dgm:pt modelId="{36B67173-F6F1-40D2-BF5D-3882547DAA85}" type="pres">
      <dgm:prSet presAssocID="{146FA124-6BD0-44FE-B3AB-8340279B48A7}" presName="composite" presStyleCnt="0"/>
      <dgm:spPr/>
    </dgm:pt>
    <dgm:pt modelId="{EEE43697-D70F-4C2E-8137-0E07DE579AE5}" type="pres">
      <dgm:prSet presAssocID="{146FA124-6BD0-44FE-B3AB-8340279B48A7}" presName="parTx" presStyleLbl="alignNode1" presStyleIdx="1" presStyleCnt="3">
        <dgm:presLayoutVars>
          <dgm:chMax val="0"/>
          <dgm:chPref val="0"/>
          <dgm:bulletEnabled val="1"/>
        </dgm:presLayoutVars>
      </dgm:prSet>
      <dgm:spPr/>
      <dgm:t>
        <a:bodyPr/>
        <a:lstStyle/>
        <a:p>
          <a:endParaRPr lang="en-IN"/>
        </a:p>
      </dgm:t>
    </dgm:pt>
    <dgm:pt modelId="{8A1785E1-6F5B-403B-8836-6E8641E58303}" type="pres">
      <dgm:prSet presAssocID="{146FA124-6BD0-44FE-B3AB-8340279B48A7}" presName="desTx" presStyleLbl="alignAccFollowNode1" presStyleIdx="1" presStyleCnt="3">
        <dgm:presLayoutVars>
          <dgm:bulletEnabled val="1"/>
        </dgm:presLayoutVars>
      </dgm:prSet>
      <dgm:spPr/>
      <dgm:t>
        <a:bodyPr/>
        <a:lstStyle/>
        <a:p>
          <a:endParaRPr lang="en-IN"/>
        </a:p>
      </dgm:t>
    </dgm:pt>
    <dgm:pt modelId="{35AFD39F-74D2-4C59-B219-C0B608EBD861}" type="pres">
      <dgm:prSet presAssocID="{83F2F064-C0B3-4F04-89CE-401971A19E64}" presName="space" presStyleCnt="0"/>
      <dgm:spPr/>
    </dgm:pt>
    <dgm:pt modelId="{C75894BC-E6BB-4E4F-BEBF-73361D999108}" type="pres">
      <dgm:prSet presAssocID="{AF8ACEAC-7A30-4F00-923F-BD25F65CB833}" presName="composite" presStyleCnt="0"/>
      <dgm:spPr/>
    </dgm:pt>
    <dgm:pt modelId="{678C3BC0-43FB-45E3-9296-2D24829828A6}" type="pres">
      <dgm:prSet presAssocID="{AF8ACEAC-7A30-4F00-923F-BD25F65CB833}" presName="parTx" presStyleLbl="alignNode1" presStyleIdx="2" presStyleCnt="3">
        <dgm:presLayoutVars>
          <dgm:chMax val="0"/>
          <dgm:chPref val="0"/>
          <dgm:bulletEnabled val="1"/>
        </dgm:presLayoutVars>
      </dgm:prSet>
      <dgm:spPr/>
      <dgm:t>
        <a:bodyPr/>
        <a:lstStyle/>
        <a:p>
          <a:endParaRPr lang="en-US"/>
        </a:p>
      </dgm:t>
    </dgm:pt>
    <dgm:pt modelId="{E5095206-B75F-49D6-AC9A-57CBDEBACF5C}" type="pres">
      <dgm:prSet presAssocID="{AF8ACEAC-7A30-4F00-923F-BD25F65CB833}" presName="desTx" presStyleLbl="alignAccFollowNode1" presStyleIdx="2" presStyleCnt="3">
        <dgm:presLayoutVars>
          <dgm:bulletEnabled val="1"/>
        </dgm:presLayoutVars>
      </dgm:prSet>
      <dgm:spPr/>
      <dgm:t>
        <a:bodyPr/>
        <a:lstStyle/>
        <a:p>
          <a:endParaRPr lang="en-IN"/>
        </a:p>
      </dgm:t>
    </dgm:pt>
  </dgm:ptLst>
  <dgm:cxnLst>
    <dgm:cxn modelId="{8FB51D86-DC9C-4017-A686-F75EA6610845}" srcId="{6B471534-7976-402A-8796-EFF5B4A1F056}" destId="{AF8ACEAC-7A30-4F00-923F-BD25F65CB833}" srcOrd="2" destOrd="0" parTransId="{F6B9286C-D32C-4607-8072-CB832317BAB2}" sibTransId="{E07439FF-6342-4988-95ED-532115AFDB19}"/>
    <dgm:cxn modelId="{D6A686C8-E876-4F67-A97B-4575AF827E13}" type="presOf" srcId="{146FA124-6BD0-44FE-B3AB-8340279B48A7}" destId="{EEE43697-D70F-4C2E-8137-0E07DE579AE5}" srcOrd="0" destOrd="0" presId="urn:microsoft.com/office/officeart/2005/8/layout/hList1"/>
    <dgm:cxn modelId="{36276180-DD29-4675-96FE-1A34C1783973}" srcId="{1626F09F-0C7D-42DA-85AD-CBB8D17EB946}" destId="{7C21164F-C5D0-4F06-98C7-DB92562BBA55}" srcOrd="0" destOrd="0" parTransId="{C1EF0497-D669-4330-B41D-0D68B5A7D290}" sibTransId="{06073958-6AFD-47F3-88C8-8405716760BA}"/>
    <dgm:cxn modelId="{CAA75B66-96A6-44A7-9023-AFD49FD4719A}" type="presOf" srcId="{1626F09F-0C7D-42DA-85AD-CBB8D17EB946}" destId="{6576E22D-19C4-4524-944F-5ADEE269C0F8}" srcOrd="0" destOrd="0" presId="urn:microsoft.com/office/officeart/2005/8/layout/hList1"/>
    <dgm:cxn modelId="{8FC65CC5-F315-4F49-A528-F653630EC633}" srcId="{1626F09F-0C7D-42DA-85AD-CBB8D17EB946}" destId="{9F91067E-1A63-4EEB-8C57-3C5AF62D6831}" srcOrd="4" destOrd="0" parTransId="{30B96287-3764-441A-BF6C-86364CB7DABB}" sibTransId="{B1AB26DA-26C2-44D4-A985-9B15620712AA}"/>
    <dgm:cxn modelId="{50AAC260-4D27-4CC1-8227-26616216D1EA}" type="presOf" srcId="{AB7D91C5-389E-46DA-B793-AA98BF4B8BC3}" destId="{D202FAA8-CFB0-4FDE-920A-F5F2D9851C58}" srcOrd="0" destOrd="1" presId="urn:microsoft.com/office/officeart/2005/8/layout/hList1"/>
    <dgm:cxn modelId="{8C1158F8-EAE4-4DAC-8070-B0F43D8FE0D9}" type="presOf" srcId="{AF8ACEAC-7A30-4F00-923F-BD25F65CB833}" destId="{678C3BC0-43FB-45E3-9296-2D24829828A6}" srcOrd="0" destOrd="0" presId="urn:microsoft.com/office/officeart/2005/8/layout/hList1"/>
    <dgm:cxn modelId="{2FF33854-17AD-4F0E-8BB4-A8470AED05CC}" type="presOf" srcId="{9F91067E-1A63-4EEB-8C57-3C5AF62D6831}" destId="{D202FAA8-CFB0-4FDE-920A-F5F2D9851C58}" srcOrd="0" destOrd="4" presId="urn:microsoft.com/office/officeart/2005/8/layout/hList1"/>
    <dgm:cxn modelId="{551D8CD2-0624-4BC6-95E4-D84204264599}" type="presOf" srcId="{7C21164F-C5D0-4F06-98C7-DB92562BBA55}" destId="{D202FAA8-CFB0-4FDE-920A-F5F2D9851C58}" srcOrd="0" destOrd="0" presId="urn:microsoft.com/office/officeart/2005/8/layout/hList1"/>
    <dgm:cxn modelId="{A4BDCB72-B15D-48F2-901D-421738969706}" type="presOf" srcId="{6B471534-7976-402A-8796-EFF5B4A1F056}" destId="{87BB89A3-270F-4ADA-9BCE-936C4BF1162F}" srcOrd="0" destOrd="0" presId="urn:microsoft.com/office/officeart/2005/8/layout/hList1"/>
    <dgm:cxn modelId="{9FE2A139-8A60-4EF8-BAFA-CA019F072DE6}" type="presOf" srcId="{53F7627D-944B-4210-91E9-3A39F90F66C9}" destId="{D202FAA8-CFB0-4FDE-920A-F5F2D9851C58}" srcOrd="0" destOrd="3" presId="urn:microsoft.com/office/officeart/2005/8/layout/hList1"/>
    <dgm:cxn modelId="{D99FF3B5-6211-4E64-BE5D-30B096A9BA8C}" type="presOf" srcId="{6170E1EF-5B44-48E5-9358-5DC4AD8A3AA2}" destId="{8A1785E1-6F5B-403B-8836-6E8641E58303}" srcOrd="0" destOrd="2" presId="urn:microsoft.com/office/officeart/2005/8/layout/hList1"/>
    <dgm:cxn modelId="{4511296B-DAD7-4A82-AA18-3400CAFF2AF8}" srcId="{146FA124-6BD0-44FE-B3AB-8340279B48A7}" destId="{6170E1EF-5B44-48E5-9358-5DC4AD8A3AA2}" srcOrd="2" destOrd="0" parTransId="{87A9DB77-F68C-4757-85AE-BF8F99C4013A}" sibTransId="{9A0B5102-D1BC-48E3-A0E4-5814D65049E2}"/>
    <dgm:cxn modelId="{8F27D3DD-3021-46F4-AA00-CAF379065C9C}" type="presOf" srcId="{D91C08C9-68A5-4267-8C5A-46D50C9A4A60}" destId="{8A1785E1-6F5B-403B-8836-6E8641E58303}" srcOrd="0" destOrd="1" presId="urn:microsoft.com/office/officeart/2005/8/layout/hList1"/>
    <dgm:cxn modelId="{E8B605D1-F332-43C6-A3D5-24452119D389}" srcId="{146FA124-6BD0-44FE-B3AB-8340279B48A7}" destId="{D91C08C9-68A5-4267-8C5A-46D50C9A4A60}" srcOrd="1" destOrd="0" parTransId="{CA631235-6181-41BF-8000-426FE8A5D443}" sibTransId="{FE4C7498-324A-436B-8DED-AE8ED399409B}"/>
    <dgm:cxn modelId="{DA14B0B9-E955-40A6-87CC-B7F82EE3E9E4}" srcId="{146FA124-6BD0-44FE-B3AB-8340279B48A7}" destId="{6A7621AE-A9D8-4F2E-813E-5D52A371F8B2}" srcOrd="3" destOrd="0" parTransId="{2E4F9E0B-954C-47A9-8EE1-A95D76C4DC40}" sibTransId="{BAAD7F17-4F80-4FF8-AEB4-512073D71BD0}"/>
    <dgm:cxn modelId="{477E753A-49EF-4C90-81A3-5DEAD123EBB6}" srcId="{6B471534-7976-402A-8796-EFF5B4A1F056}" destId="{146FA124-6BD0-44FE-B3AB-8340279B48A7}" srcOrd="1" destOrd="0" parTransId="{2A677B34-DFC1-41E0-BF6E-C67048476A5C}" sibTransId="{83F2F064-C0B3-4F04-89CE-401971A19E64}"/>
    <dgm:cxn modelId="{8D4885DE-5442-4058-8D2B-8DDB7C1A8393}" srcId="{AF8ACEAC-7A30-4F00-923F-BD25F65CB833}" destId="{8373B234-FF31-4AE7-B4F2-F90FB34DB23F}" srcOrd="0" destOrd="0" parTransId="{58BC1F79-713F-444F-9A63-FD6909145EEC}" sibTransId="{2BE4862A-0D5C-4CD0-A9D5-5DB2801CE658}"/>
    <dgm:cxn modelId="{8834514F-F30C-4D72-97DF-0B22E0F0FC82}" srcId="{1626F09F-0C7D-42DA-85AD-CBB8D17EB946}" destId="{53F7627D-944B-4210-91E9-3A39F90F66C9}" srcOrd="3" destOrd="0" parTransId="{00DE08E4-4547-45B6-B3AE-BA07F3E1E01C}" sibTransId="{723EF48B-2DA0-4F02-80F7-2BE5BDE9719E}"/>
    <dgm:cxn modelId="{5F3EED6F-E7AB-45FA-AEF0-E16BC7B4FA9F}" type="presOf" srcId="{8373B234-FF31-4AE7-B4F2-F90FB34DB23F}" destId="{E5095206-B75F-49D6-AC9A-57CBDEBACF5C}" srcOrd="0" destOrd="0" presId="urn:microsoft.com/office/officeart/2005/8/layout/hList1"/>
    <dgm:cxn modelId="{E486630A-E252-4AAD-8FE9-4C9533CC0EFC}" type="presOf" srcId="{0E5D0CA2-1D70-440C-8B35-E1AAABC8DD98}" destId="{8A1785E1-6F5B-403B-8836-6E8641E58303}" srcOrd="0" destOrd="0" presId="urn:microsoft.com/office/officeart/2005/8/layout/hList1"/>
    <dgm:cxn modelId="{F07C0481-FD8D-4B42-BCCA-7870149F9255}" srcId="{1626F09F-0C7D-42DA-85AD-CBB8D17EB946}" destId="{AB7D91C5-389E-46DA-B793-AA98BF4B8BC3}" srcOrd="1" destOrd="0" parTransId="{C2E63EC0-108C-4345-A69B-A9701AA8E9DF}" sibTransId="{F88EDE07-49F4-432C-9729-7587FBD8903C}"/>
    <dgm:cxn modelId="{546AFD63-DB45-4984-901C-8B256746444F}" srcId="{6B471534-7976-402A-8796-EFF5B4A1F056}" destId="{1626F09F-0C7D-42DA-85AD-CBB8D17EB946}" srcOrd="0" destOrd="0" parTransId="{BB120108-6581-44A4-BE37-C44D3C536693}" sibTransId="{1456E118-FE09-4FE8-AE71-614B1F0F4652}"/>
    <dgm:cxn modelId="{C6C56AB7-DD42-446A-9E67-A9798A22F1D5}" type="presOf" srcId="{498E6BEF-5D19-4225-AEDC-5F0AAABA4E26}" destId="{D202FAA8-CFB0-4FDE-920A-F5F2D9851C58}" srcOrd="0" destOrd="2" presId="urn:microsoft.com/office/officeart/2005/8/layout/hList1"/>
    <dgm:cxn modelId="{96EEB6D9-91FB-47F9-8A9B-567BBF87B96E}" type="presOf" srcId="{6A7621AE-A9D8-4F2E-813E-5D52A371F8B2}" destId="{8A1785E1-6F5B-403B-8836-6E8641E58303}" srcOrd="0" destOrd="3" presId="urn:microsoft.com/office/officeart/2005/8/layout/hList1"/>
    <dgm:cxn modelId="{7AAD3E66-760D-44FE-8172-3EC6B666D1A2}" srcId="{1626F09F-0C7D-42DA-85AD-CBB8D17EB946}" destId="{498E6BEF-5D19-4225-AEDC-5F0AAABA4E26}" srcOrd="2" destOrd="0" parTransId="{4987E3DD-9E2E-47FE-A4C2-67DD61BD3BE6}" sibTransId="{1DAB7F94-97C7-4EA5-B939-CA81F8810069}"/>
    <dgm:cxn modelId="{472F80CD-8A66-4958-9091-AD5CE6403CE1}" srcId="{146FA124-6BD0-44FE-B3AB-8340279B48A7}" destId="{0E5D0CA2-1D70-440C-8B35-E1AAABC8DD98}" srcOrd="0" destOrd="0" parTransId="{8B360D31-2FA2-409B-9EC1-6A21CA973A52}" sibTransId="{AD65C535-232D-4137-82B6-F8FB9B7AE0CB}"/>
    <dgm:cxn modelId="{7F36D9D0-C5BD-443E-94A0-2A8E8A25AFF6}" type="presParOf" srcId="{87BB89A3-270F-4ADA-9BCE-936C4BF1162F}" destId="{E67C7C25-0134-494C-B2D6-F3B2ED896B93}" srcOrd="0" destOrd="0" presId="urn:microsoft.com/office/officeart/2005/8/layout/hList1"/>
    <dgm:cxn modelId="{F4115BE3-520F-4196-9BF3-A613CD8F8F6F}" type="presParOf" srcId="{E67C7C25-0134-494C-B2D6-F3B2ED896B93}" destId="{6576E22D-19C4-4524-944F-5ADEE269C0F8}" srcOrd="0" destOrd="0" presId="urn:microsoft.com/office/officeart/2005/8/layout/hList1"/>
    <dgm:cxn modelId="{FF4107A8-CEC6-43BC-B6AB-1E49F3E897D5}" type="presParOf" srcId="{E67C7C25-0134-494C-B2D6-F3B2ED896B93}" destId="{D202FAA8-CFB0-4FDE-920A-F5F2D9851C58}" srcOrd="1" destOrd="0" presId="urn:microsoft.com/office/officeart/2005/8/layout/hList1"/>
    <dgm:cxn modelId="{A3738D06-59E6-414B-B661-FAD7A83CDB79}" type="presParOf" srcId="{87BB89A3-270F-4ADA-9BCE-936C4BF1162F}" destId="{7CC17BBC-3596-4231-BB53-5237ADAAAA08}" srcOrd="1" destOrd="0" presId="urn:microsoft.com/office/officeart/2005/8/layout/hList1"/>
    <dgm:cxn modelId="{BFADD958-6A8B-44FC-A59C-3B008045CDBF}" type="presParOf" srcId="{87BB89A3-270F-4ADA-9BCE-936C4BF1162F}" destId="{36B67173-F6F1-40D2-BF5D-3882547DAA85}" srcOrd="2" destOrd="0" presId="urn:microsoft.com/office/officeart/2005/8/layout/hList1"/>
    <dgm:cxn modelId="{9B85D12D-0AD2-4455-84D4-D91A33427CE5}" type="presParOf" srcId="{36B67173-F6F1-40D2-BF5D-3882547DAA85}" destId="{EEE43697-D70F-4C2E-8137-0E07DE579AE5}" srcOrd="0" destOrd="0" presId="urn:microsoft.com/office/officeart/2005/8/layout/hList1"/>
    <dgm:cxn modelId="{4A20DF06-5EA2-43E0-906A-217316F3456A}" type="presParOf" srcId="{36B67173-F6F1-40D2-BF5D-3882547DAA85}" destId="{8A1785E1-6F5B-403B-8836-6E8641E58303}" srcOrd="1" destOrd="0" presId="urn:microsoft.com/office/officeart/2005/8/layout/hList1"/>
    <dgm:cxn modelId="{7BB530C6-7EE0-47B5-A8B7-3591ECE7C793}" type="presParOf" srcId="{87BB89A3-270F-4ADA-9BCE-936C4BF1162F}" destId="{35AFD39F-74D2-4C59-B219-C0B608EBD861}" srcOrd="3" destOrd="0" presId="urn:microsoft.com/office/officeart/2005/8/layout/hList1"/>
    <dgm:cxn modelId="{E86FE527-1C87-4F04-B348-C462CECCEF0D}" type="presParOf" srcId="{87BB89A3-270F-4ADA-9BCE-936C4BF1162F}" destId="{C75894BC-E6BB-4E4F-BEBF-73361D999108}" srcOrd="4" destOrd="0" presId="urn:microsoft.com/office/officeart/2005/8/layout/hList1"/>
    <dgm:cxn modelId="{813FA8FF-959B-4B79-89D2-B538FB59383B}" type="presParOf" srcId="{C75894BC-E6BB-4E4F-BEBF-73361D999108}" destId="{678C3BC0-43FB-45E3-9296-2D24829828A6}" srcOrd="0" destOrd="0" presId="urn:microsoft.com/office/officeart/2005/8/layout/hList1"/>
    <dgm:cxn modelId="{8D97312A-713A-48AF-B874-007CF0067799}" type="presParOf" srcId="{C75894BC-E6BB-4E4F-BEBF-73361D999108}" destId="{E5095206-B75F-49D6-AC9A-57CBDEBACF5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6E22D-19C4-4524-944F-5ADEE269C0F8}">
      <dsp:nvSpPr>
        <dsp:cNvPr id="0" name=""/>
        <dsp:cNvSpPr/>
      </dsp:nvSpPr>
      <dsp:spPr>
        <a:xfrm>
          <a:off x="2571" y="58364"/>
          <a:ext cx="2507456" cy="777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Must to know</a:t>
          </a:r>
          <a:endParaRPr lang="en-IN" sz="2700" kern="1200" dirty="0"/>
        </a:p>
      </dsp:txBody>
      <dsp:txXfrm>
        <a:off x="2571" y="58364"/>
        <a:ext cx="2507456" cy="777600"/>
      </dsp:txXfrm>
    </dsp:sp>
    <dsp:sp modelId="{D202FAA8-CFB0-4FDE-920A-F5F2D9851C58}">
      <dsp:nvSpPr>
        <dsp:cNvPr id="0" name=""/>
        <dsp:cNvSpPr/>
      </dsp:nvSpPr>
      <dsp:spPr>
        <a:xfrm>
          <a:off x="2571" y="835964"/>
          <a:ext cx="2507456" cy="36316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Normal </a:t>
          </a:r>
          <a:r>
            <a:rPr lang="en-US" sz="2700" kern="1200" dirty="0" err="1" smtClean="0"/>
            <a:t>overjet</a:t>
          </a:r>
          <a:r>
            <a:rPr lang="en-US" sz="2700" kern="1200" dirty="0" smtClean="0"/>
            <a:t> and overbite</a:t>
          </a:r>
          <a:endParaRPr lang="en-IN" sz="2700" kern="1200" dirty="0"/>
        </a:p>
        <a:p>
          <a:pPr marL="228600" lvl="1" indent="-228600" algn="l" defTabSz="1200150">
            <a:lnSpc>
              <a:spcPct val="90000"/>
            </a:lnSpc>
            <a:spcBef>
              <a:spcPct val="0"/>
            </a:spcBef>
            <a:spcAft>
              <a:spcPct val="15000"/>
            </a:spcAft>
            <a:buChar char="••"/>
          </a:pPr>
          <a:r>
            <a:rPr lang="en-US" sz="2700" kern="1200" dirty="0" smtClean="0"/>
            <a:t>Planes of malocclusion</a:t>
          </a:r>
          <a:endParaRPr lang="en-IN" sz="2700" kern="1200" dirty="0"/>
        </a:p>
        <a:p>
          <a:pPr marL="228600" lvl="1" indent="-228600" algn="l" defTabSz="1200150">
            <a:lnSpc>
              <a:spcPct val="90000"/>
            </a:lnSpc>
            <a:spcBef>
              <a:spcPct val="0"/>
            </a:spcBef>
            <a:spcAft>
              <a:spcPct val="15000"/>
            </a:spcAft>
            <a:buChar char="••"/>
          </a:pPr>
          <a:r>
            <a:rPr lang="en-US" sz="2700" kern="1200" dirty="0" smtClean="0"/>
            <a:t>Classification</a:t>
          </a:r>
          <a:endParaRPr lang="en-IN" sz="2700" kern="1200" dirty="0"/>
        </a:p>
        <a:p>
          <a:pPr marL="228600" lvl="1" indent="-228600" algn="l" defTabSz="1200150">
            <a:lnSpc>
              <a:spcPct val="90000"/>
            </a:lnSpc>
            <a:spcBef>
              <a:spcPct val="0"/>
            </a:spcBef>
            <a:spcAft>
              <a:spcPct val="15000"/>
            </a:spcAft>
            <a:buChar char="••"/>
          </a:pPr>
          <a:r>
            <a:rPr lang="en-US" sz="2700" kern="1200" dirty="0" smtClean="0"/>
            <a:t>etiology</a:t>
          </a:r>
          <a:endParaRPr lang="en-IN" sz="2700" kern="1200" dirty="0"/>
        </a:p>
        <a:p>
          <a:pPr marL="228600" lvl="1" indent="-228600" algn="l" defTabSz="1200150">
            <a:lnSpc>
              <a:spcPct val="90000"/>
            </a:lnSpc>
            <a:spcBef>
              <a:spcPct val="0"/>
            </a:spcBef>
            <a:spcAft>
              <a:spcPct val="15000"/>
            </a:spcAft>
            <a:buChar char="••"/>
          </a:pPr>
          <a:r>
            <a:rPr lang="en-US" sz="2700" kern="1200" dirty="0" smtClean="0"/>
            <a:t>Treatment</a:t>
          </a:r>
          <a:endParaRPr lang="en-IN" sz="2700" kern="1200" dirty="0"/>
        </a:p>
      </dsp:txBody>
      <dsp:txXfrm>
        <a:off x="2571" y="835964"/>
        <a:ext cx="2507456" cy="3631635"/>
      </dsp:txXfrm>
    </dsp:sp>
    <dsp:sp modelId="{EEE43697-D70F-4C2E-8137-0E07DE579AE5}">
      <dsp:nvSpPr>
        <dsp:cNvPr id="0" name=""/>
        <dsp:cNvSpPr/>
      </dsp:nvSpPr>
      <dsp:spPr>
        <a:xfrm>
          <a:off x="2861071" y="58364"/>
          <a:ext cx="2507456" cy="777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Need to know</a:t>
          </a:r>
          <a:endParaRPr lang="en-IN" sz="2700" kern="1200" dirty="0"/>
        </a:p>
      </dsp:txBody>
      <dsp:txXfrm>
        <a:off x="2861071" y="58364"/>
        <a:ext cx="2507456" cy="777600"/>
      </dsp:txXfrm>
    </dsp:sp>
    <dsp:sp modelId="{8A1785E1-6F5B-403B-8836-6E8641E58303}">
      <dsp:nvSpPr>
        <dsp:cNvPr id="0" name=""/>
        <dsp:cNvSpPr/>
      </dsp:nvSpPr>
      <dsp:spPr>
        <a:xfrm>
          <a:off x="2861071" y="835964"/>
          <a:ext cx="2507456" cy="36316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Zones of deep bite</a:t>
          </a:r>
          <a:endParaRPr lang="en-IN" sz="2700" kern="1200" dirty="0"/>
        </a:p>
        <a:p>
          <a:pPr marL="228600" lvl="1" indent="-228600" algn="l" defTabSz="1200150">
            <a:lnSpc>
              <a:spcPct val="90000"/>
            </a:lnSpc>
            <a:spcBef>
              <a:spcPct val="0"/>
            </a:spcBef>
            <a:spcAft>
              <a:spcPct val="15000"/>
            </a:spcAft>
            <a:buChar char="••"/>
          </a:pPr>
          <a:r>
            <a:rPr lang="en-US" sz="2700" kern="1200" dirty="0" smtClean="0"/>
            <a:t>Diagnosis</a:t>
          </a:r>
          <a:endParaRPr lang="en-IN" sz="2700" kern="1200" dirty="0"/>
        </a:p>
        <a:p>
          <a:pPr marL="228600" lvl="1" indent="-228600" algn="l" defTabSz="1200150">
            <a:lnSpc>
              <a:spcPct val="90000"/>
            </a:lnSpc>
            <a:spcBef>
              <a:spcPct val="0"/>
            </a:spcBef>
            <a:spcAft>
              <a:spcPct val="15000"/>
            </a:spcAft>
            <a:buChar char="••"/>
          </a:pPr>
          <a:r>
            <a:rPr lang="en-US" sz="2700" kern="1200" dirty="0" smtClean="0"/>
            <a:t>Growth patterns.</a:t>
          </a:r>
          <a:endParaRPr lang="en-IN" sz="2700" kern="1200" dirty="0"/>
        </a:p>
        <a:p>
          <a:pPr marL="228600" lvl="1" indent="-228600" algn="l" defTabSz="1200150">
            <a:lnSpc>
              <a:spcPct val="90000"/>
            </a:lnSpc>
            <a:spcBef>
              <a:spcPct val="0"/>
            </a:spcBef>
            <a:spcAft>
              <a:spcPct val="15000"/>
            </a:spcAft>
            <a:buChar char="••"/>
          </a:pPr>
          <a:endParaRPr lang="en-IN" sz="2700" kern="1200" dirty="0"/>
        </a:p>
      </dsp:txBody>
      <dsp:txXfrm>
        <a:off x="2861071" y="835964"/>
        <a:ext cx="2507456" cy="3631635"/>
      </dsp:txXfrm>
    </dsp:sp>
    <dsp:sp modelId="{678C3BC0-43FB-45E3-9296-2D24829828A6}">
      <dsp:nvSpPr>
        <dsp:cNvPr id="0" name=""/>
        <dsp:cNvSpPr/>
      </dsp:nvSpPr>
      <dsp:spPr>
        <a:xfrm>
          <a:off x="5719571" y="58364"/>
          <a:ext cx="2507456" cy="777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Desire to know</a:t>
          </a:r>
          <a:endParaRPr lang="en-IN" sz="2700" kern="1200" dirty="0"/>
        </a:p>
      </dsp:txBody>
      <dsp:txXfrm>
        <a:off x="5719571" y="58364"/>
        <a:ext cx="2507456" cy="777600"/>
      </dsp:txXfrm>
    </dsp:sp>
    <dsp:sp modelId="{E5095206-B75F-49D6-AC9A-57CBDEBACF5C}">
      <dsp:nvSpPr>
        <dsp:cNvPr id="0" name=""/>
        <dsp:cNvSpPr/>
      </dsp:nvSpPr>
      <dsp:spPr>
        <a:xfrm>
          <a:off x="5719571" y="835964"/>
          <a:ext cx="2507456" cy="36316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Prevalence of deep bite.</a:t>
          </a:r>
          <a:endParaRPr lang="en-IN" sz="2700" kern="1200" dirty="0"/>
        </a:p>
      </dsp:txBody>
      <dsp:txXfrm>
        <a:off x="5719571" y="835964"/>
        <a:ext cx="2507456" cy="363163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4AD43D-6215-4C00-92A4-A67E251D9188}" type="datetimeFigureOut">
              <a:rPr lang="en-US" smtClean="0"/>
              <a:pPr/>
              <a:t>5/29/2022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10205D-8FDF-4651-B522-9CCF1BC9EDEC}" type="slidenum">
              <a:rPr lang="en-US" smtClean="0"/>
              <a:pPr/>
              <a:t>‹#›</a:t>
            </a:fld>
            <a:endParaRPr lang="en-US"/>
          </a:p>
        </p:txBody>
      </p:sp>
    </p:spTree>
    <p:extLst>
      <p:ext uri="{BB962C8B-B14F-4D97-AF65-F5344CB8AC3E}">
        <p14:creationId xmlns:p14="http://schemas.microsoft.com/office/powerpoint/2010/main" val="197539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Merge to </a:t>
            </a:r>
            <a:r>
              <a:rPr lang="en-US" dirty="0" err="1" smtClean="0"/>
              <a:t>termonolgies</a:t>
            </a:r>
            <a:r>
              <a:rPr lang="en-US" dirty="0" smtClean="0"/>
              <a:t> </a:t>
            </a:r>
            <a:endParaRPr lang="en-US" dirty="0"/>
          </a:p>
        </p:txBody>
      </p:sp>
      <p:sp>
        <p:nvSpPr>
          <p:cNvPr id="4" name="Slide Number Placeholder 3"/>
          <p:cNvSpPr>
            <a:spLocks noGrp="1"/>
          </p:cNvSpPr>
          <p:nvPr>
            <p:ph type="sldNum" sz="quarter" idx="10"/>
          </p:nvPr>
        </p:nvSpPr>
        <p:spPr/>
        <p:txBody>
          <a:bodyPr/>
          <a:lstStyle/>
          <a:p>
            <a:fld id="{FB10205D-8FDF-4651-B522-9CCF1BC9EDEC}" type="slidenum">
              <a:rPr lang="en-US" smtClean="0"/>
              <a:pPr/>
              <a:t>10</a:t>
            </a:fld>
            <a:endParaRPr lang="en-US"/>
          </a:p>
        </p:txBody>
      </p:sp>
    </p:spTree>
    <p:extLst>
      <p:ext uri="{BB962C8B-B14F-4D97-AF65-F5344CB8AC3E}">
        <p14:creationId xmlns:p14="http://schemas.microsoft.com/office/powerpoint/2010/main" val="2670637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10205D-8FDF-4651-B522-9CCF1BC9EDEC}" type="slidenum">
              <a:rPr lang="en-US" smtClean="0"/>
              <a:pPr/>
              <a:t>18</a:t>
            </a:fld>
            <a:endParaRPr lang="en-US"/>
          </a:p>
        </p:txBody>
      </p:sp>
    </p:spTree>
    <p:extLst>
      <p:ext uri="{BB962C8B-B14F-4D97-AF65-F5344CB8AC3E}">
        <p14:creationId xmlns:p14="http://schemas.microsoft.com/office/powerpoint/2010/main" val="4036792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PASTE A PIC OF GUMMY SMILE </a:t>
            </a:r>
          </a:p>
          <a:p>
            <a:r>
              <a:rPr lang="en-US" dirty="0" smtClean="0"/>
              <a:t>HEADINGS </a:t>
            </a:r>
            <a:r>
              <a:rPr lang="en-US" dirty="0" err="1" smtClean="0"/>
              <a:t>Callibary</a:t>
            </a:r>
            <a:r>
              <a:rPr lang="en-US" baseline="0" dirty="0" smtClean="0"/>
              <a:t> headings with italics with </a:t>
            </a:r>
            <a:r>
              <a:rPr lang="en-US" baseline="0" dirty="0" err="1" smtClean="0"/>
              <a:t>headuing</a:t>
            </a:r>
            <a:r>
              <a:rPr lang="en-US" baseline="0" dirty="0" smtClean="0"/>
              <a:t> in center </a:t>
            </a:r>
          </a:p>
          <a:p>
            <a:r>
              <a:rPr lang="en-US" baseline="0" dirty="0" smtClean="0"/>
              <a:t>And </a:t>
            </a:r>
          </a:p>
          <a:p>
            <a:r>
              <a:rPr lang="en-US" baseline="0" dirty="0" smtClean="0"/>
              <a:t>Matter in slide – </a:t>
            </a:r>
            <a:r>
              <a:rPr lang="en-US" baseline="0" dirty="0" err="1" smtClean="0"/>
              <a:t>gabriola</a:t>
            </a:r>
            <a:r>
              <a:rPr lang="en-US" baseline="0" dirty="0" smtClean="0"/>
              <a:t> </a:t>
            </a:r>
          </a:p>
        </p:txBody>
      </p:sp>
      <p:sp>
        <p:nvSpPr>
          <p:cNvPr id="4" name="Slide Number Placeholder 3"/>
          <p:cNvSpPr>
            <a:spLocks noGrp="1"/>
          </p:cNvSpPr>
          <p:nvPr>
            <p:ph type="sldNum" sz="quarter" idx="10"/>
          </p:nvPr>
        </p:nvSpPr>
        <p:spPr/>
        <p:txBody>
          <a:bodyPr/>
          <a:lstStyle/>
          <a:p>
            <a:fld id="{FB10205D-8FDF-4651-B522-9CCF1BC9EDEC}" type="slidenum">
              <a:rPr lang="en-US" smtClean="0"/>
              <a:pPr/>
              <a:t>37</a:t>
            </a:fld>
            <a:endParaRPr lang="en-US"/>
          </a:p>
        </p:txBody>
      </p:sp>
    </p:spTree>
    <p:extLst>
      <p:ext uri="{BB962C8B-B14F-4D97-AF65-F5344CB8AC3E}">
        <p14:creationId xmlns:p14="http://schemas.microsoft.com/office/powerpoint/2010/main" val="1558808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10205D-8FDF-4651-B522-9CCF1BC9EDEC}" type="slidenum">
              <a:rPr lang="en-US" smtClean="0"/>
              <a:pPr/>
              <a:t>40</a:t>
            </a:fld>
            <a:endParaRPr lang="en-US"/>
          </a:p>
        </p:txBody>
      </p:sp>
    </p:spTree>
    <p:extLst>
      <p:ext uri="{BB962C8B-B14F-4D97-AF65-F5344CB8AC3E}">
        <p14:creationId xmlns:p14="http://schemas.microsoft.com/office/powerpoint/2010/main" val="1956189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FF47D0-8143-42E2-88E9-9CBD8D0E6C90}" type="datetimeFigureOut">
              <a:rPr lang="en-US" smtClean="0"/>
              <a:pPr/>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5CD1A-B6E7-4DDF-A30C-3960825298AF}" type="slidenum">
              <a:rPr lang="en-US" smtClean="0"/>
              <a:pPr/>
              <a:t>‹#›</a:t>
            </a:fld>
            <a:endParaRPr lang="en-US"/>
          </a:p>
        </p:txBody>
      </p:sp>
    </p:spTree>
    <p:extLst>
      <p:ext uri="{BB962C8B-B14F-4D97-AF65-F5344CB8AC3E}">
        <p14:creationId xmlns:p14="http://schemas.microsoft.com/office/powerpoint/2010/main" val="2200105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FF47D0-8143-42E2-88E9-9CBD8D0E6C90}" type="datetimeFigureOut">
              <a:rPr lang="en-US" smtClean="0"/>
              <a:pPr/>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5CD1A-B6E7-4DDF-A30C-3960825298AF}" type="slidenum">
              <a:rPr lang="en-US" smtClean="0"/>
              <a:pPr/>
              <a:t>‹#›</a:t>
            </a:fld>
            <a:endParaRPr lang="en-US"/>
          </a:p>
        </p:txBody>
      </p:sp>
    </p:spTree>
    <p:extLst>
      <p:ext uri="{BB962C8B-B14F-4D97-AF65-F5344CB8AC3E}">
        <p14:creationId xmlns:p14="http://schemas.microsoft.com/office/powerpoint/2010/main" val="3148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FF47D0-8143-42E2-88E9-9CBD8D0E6C90}" type="datetimeFigureOut">
              <a:rPr lang="en-US" smtClean="0"/>
              <a:pPr/>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5CD1A-B6E7-4DDF-A30C-3960825298AF}" type="slidenum">
              <a:rPr lang="en-US" smtClean="0"/>
              <a:pPr/>
              <a:t>‹#›</a:t>
            </a:fld>
            <a:endParaRPr lang="en-US"/>
          </a:p>
        </p:txBody>
      </p:sp>
    </p:spTree>
    <p:extLst>
      <p:ext uri="{BB962C8B-B14F-4D97-AF65-F5344CB8AC3E}">
        <p14:creationId xmlns:p14="http://schemas.microsoft.com/office/powerpoint/2010/main" val="600226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FF47D0-8143-42E2-88E9-9CBD8D0E6C90}" type="datetimeFigureOut">
              <a:rPr lang="en-US" smtClean="0"/>
              <a:pPr/>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5CD1A-B6E7-4DDF-A30C-3960825298AF}" type="slidenum">
              <a:rPr lang="en-US" smtClean="0"/>
              <a:pPr/>
              <a:t>‹#›</a:t>
            </a:fld>
            <a:endParaRPr lang="en-US"/>
          </a:p>
        </p:txBody>
      </p:sp>
    </p:spTree>
    <p:extLst>
      <p:ext uri="{BB962C8B-B14F-4D97-AF65-F5344CB8AC3E}">
        <p14:creationId xmlns:p14="http://schemas.microsoft.com/office/powerpoint/2010/main" val="246409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FF47D0-8143-42E2-88E9-9CBD8D0E6C90}" type="datetimeFigureOut">
              <a:rPr lang="en-US" smtClean="0"/>
              <a:pPr/>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5CD1A-B6E7-4DDF-A30C-3960825298AF}" type="slidenum">
              <a:rPr lang="en-US" smtClean="0"/>
              <a:pPr/>
              <a:t>‹#›</a:t>
            </a:fld>
            <a:endParaRPr lang="en-US"/>
          </a:p>
        </p:txBody>
      </p:sp>
    </p:spTree>
    <p:extLst>
      <p:ext uri="{BB962C8B-B14F-4D97-AF65-F5344CB8AC3E}">
        <p14:creationId xmlns:p14="http://schemas.microsoft.com/office/powerpoint/2010/main" val="2762021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FF47D0-8143-42E2-88E9-9CBD8D0E6C90}" type="datetimeFigureOut">
              <a:rPr lang="en-US" smtClean="0"/>
              <a:pPr/>
              <a:t>5/29/2022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5CD1A-B6E7-4DDF-A30C-3960825298AF}" type="slidenum">
              <a:rPr lang="en-US" smtClean="0"/>
              <a:pPr/>
              <a:t>‹#›</a:t>
            </a:fld>
            <a:endParaRPr lang="en-US"/>
          </a:p>
        </p:txBody>
      </p:sp>
    </p:spTree>
    <p:extLst>
      <p:ext uri="{BB962C8B-B14F-4D97-AF65-F5344CB8AC3E}">
        <p14:creationId xmlns:p14="http://schemas.microsoft.com/office/powerpoint/2010/main" val="1102027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FF47D0-8143-42E2-88E9-9CBD8D0E6C90}" type="datetimeFigureOut">
              <a:rPr lang="en-US" smtClean="0"/>
              <a:pPr/>
              <a:t>5/29/2022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95CD1A-B6E7-4DDF-A30C-3960825298AF}" type="slidenum">
              <a:rPr lang="en-US" smtClean="0"/>
              <a:pPr/>
              <a:t>‹#›</a:t>
            </a:fld>
            <a:endParaRPr lang="en-US"/>
          </a:p>
        </p:txBody>
      </p:sp>
    </p:spTree>
    <p:extLst>
      <p:ext uri="{BB962C8B-B14F-4D97-AF65-F5344CB8AC3E}">
        <p14:creationId xmlns:p14="http://schemas.microsoft.com/office/powerpoint/2010/main" val="3091017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FF47D0-8143-42E2-88E9-9CBD8D0E6C90}" type="datetimeFigureOut">
              <a:rPr lang="en-US" smtClean="0"/>
              <a:pPr/>
              <a:t>5/29/2022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95CD1A-B6E7-4DDF-A30C-3960825298AF}" type="slidenum">
              <a:rPr lang="en-US" smtClean="0"/>
              <a:pPr/>
              <a:t>‹#›</a:t>
            </a:fld>
            <a:endParaRPr lang="en-US"/>
          </a:p>
        </p:txBody>
      </p:sp>
    </p:spTree>
    <p:extLst>
      <p:ext uri="{BB962C8B-B14F-4D97-AF65-F5344CB8AC3E}">
        <p14:creationId xmlns:p14="http://schemas.microsoft.com/office/powerpoint/2010/main" val="1499754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F47D0-8143-42E2-88E9-9CBD8D0E6C90}" type="datetimeFigureOut">
              <a:rPr lang="en-US" smtClean="0"/>
              <a:pPr/>
              <a:t>5/29/2022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95CD1A-B6E7-4DDF-A30C-3960825298AF}" type="slidenum">
              <a:rPr lang="en-US" smtClean="0"/>
              <a:pPr/>
              <a:t>‹#›</a:t>
            </a:fld>
            <a:endParaRPr lang="en-US"/>
          </a:p>
        </p:txBody>
      </p:sp>
    </p:spTree>
    <p:extLst>
      <p:ext uri="{BB962C8B-B14F-4D97-AF65-F5344CB8AC3E}">
        <p14:creationId xmlns:p14="http://schemas.microsoft.com/office/powerpoint/2010/main" val="4076842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FF47D0-8143-42E2-88E9-9CBD8D0E6C90}" type="datetimeFigureOut">
              <a:rPr lang="en-US" smtClean="0"/>
              <a:pPr/>
              <a:t>5/29/2022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5CD1A-B6E7-4DDF-A30C-3960825298AF}" type="slidenum">
              <a:rPr lang="en-US" smtClean="0"/>
              <a:pPr/>
              <a:t>‹#›</a:t>
            </a:fld>
            <a:endParaRPr lang="en-US"/>
          </a:p>
        </p:txBody>
      </p:sp>
    </p:spTree>
    <p:extLst>
      <p:ext uri="{BB962C8B-B14F-4D97-AF65-F5344CB8AC3E}">
        <p14:creationId xmlns:p14="http://schemas.microsoft.com/office/powerpoint/2010/main" val="348360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FF47D0-8143-42E2-88E9-9CBD8D0E6C90}" type="datetimeFigureOut">
              <a:rPr lang="en-US" smtClean="0"/>
              <a:pPr/>
              <a:t>5/29/2022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5CD1A-B6E7-4DDF-A30C-3960825298AF}" type="slidenum">
              <a:rPr lang="en-US" smtClean="0"/>
              <a:pPr/>
              <a:t>‹#›</a:t>
            </a:fld>
            <a:endParaRPr lang="en-US"/>
          </a:p>
        </p:txBody>
      </p:sp>
    </p:spTree>
    <p:extLst>
      <p:ext uri="{BB962C8B-B14F-4D97-AF65-F5344CB8AC3E}">
        <p14:creationId xmlns:p14="http://schemas.microsoft.com/office/powerpoint/2010/main" val="1813216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F47D0-8143-42E2-88E9-9CBD8D0E6C90}" type="datetimeFigureOut">
              <a:rPr lang="en-US" smtClean="0"/>
              <a:pPr/>
              <a:t>5/29/2022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5CD1A-B6E7-4DDF-A30C-3960825298AF}" type="slidenum">
              <a:rPr lang="en-US" smtClean="0"/>
              <a:pPr/>
              <a:t>‹#›</a:t>
            </a:fld>
            <a:endParaRPr lang="en-US"/>
          </a:p>
        </p:txBody>
      </p:sp>
    </p:spTree>
    <p:extLst>
      <p:ext uri="{BB962C8B-B14F-4D97-AF65-F5344CB8AC3E}">
        <p14:creationId xmlns:p14="http://schemas.microsoft.com/office/powerpoint/2010/main" val="15734741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4257" y="1143001"/>
            <a:ext cx="7489371" cy="415498"/>
          </a:xfrm>
          <a:prstGeom prst="rect">
            <a:avLst/>
          </a:prstGeom>
          <a:noFill/>
        </p:spPr>
        <p:txBody>
          <a:bodyPr wrap="square" rtlCol="0">
            <a:spAutoFit/>
          </a:bodyPr>
          <a:lstStyle/>
          <a:p>
            <a:r>
              <a:rPr lang="en-US" sz="2100" dirty="0">
                <a:latin typeface="Book Antiqua" panose="02040602050305030304" pitchFamily="18" charset="0"/>
              </a:rPr>
              <a:t>RUNGTA COLLEGE OF DENTAL SCIENCES &amp; RESEARCH </a:t>
            </a:r>
          </a:p>
        </p:txBody>
      </p:sp>
      <p:sp>
        <p:nvSpPr>
          <p:cNvPr id="4" name="TextBox 3"/>
          <p:cNvSpPr txBox="1"/>
          <p:nvPr/>
        </p:nvSpPr>
        <p:spPr>
          <a:xfrm>
            <a:off x="2158214" y="3143250"/>
            <a:ext cx="5981457" cy="738664"/>
          </a:xfrm>
          <a:prstGeom prst="rect">
            <a:avLst/>
          </a:prstGeom>
          <a:noFill/>
        </p:spPr>
        <p:txBody>
          <a:bodyPr wrap="square" rtlCol="0">
            <a:spAutoFit/>
          </a:bodyPr>
          <a:lstStyle/>
          <a:p>
            <a:pPr algn="ctr"/>
            <a:r>
              <a:rPr lang="en-US" sz="2100" dirty="0">
                <a:latin typeface="Book Antiqua" panose="02040602050305030304" pitchFamily="18" charset="0"/>
              </a:rPr>
              <a:t>TITLE OF THE </a:t>
            </a:r>
            <a:r>
              <a:rPr lang="en-US" sz="2100" dirty="0" smtClean="0">
                <a:latin typeface="Book Antiqua" panose="02040602050305030304" pitchFamily="18" charset="0"/>
              </a:rPr>
              <a:t>TOPIC-</a:t>
            </a:r>
          </a:p>
          <a:p>
            <a:pPr algn="ctr"/>
            <a:r>
              <a:rPr lang="en-US" sz="2100" dirty="0" smtClean="0">
                <a:latin typeface="Book Antiqua" panose="02040602050305030304" pitchFamily="18" charset="0"/>
              </a:rPr>
              <a:t>MANAGEMENT OF DEEP BITE</a:t>
            </a:r>
            <a:endParaRPr lang="en-US" sz="2100" dirty="0">
              <a:latin typeface="Book Antiqua" panose="02040602050305030304" pitchFamily="18" charset="0"/>
            </a:endParaRPr>
          </a:p>
        </p:txBody>
      </p:sp>
      <p:sp>
        <p:nvSpPr>
          <p:cNvPr id="6" name="TextBox 5"/>
          <p:cNvSpPr txBox="1"/>
          <p:nvPr/>
        </p:nvSpPr>
        <p:spPr>
          <a:xfrm>
            <a:off x="598714" y="4877368"/>
            <a:ext cx="8545286" cy="738664"/>
          </a:xfrm>
          <a:prstGeom prst="rect">
            <a:avLst/>
          </a:prstGeom>
          <a:noFill/>
        </p:spPr>
        <p:txBody>
          <a:bodyPr wrap="square" rtlCol="0">
            <a:spAutoFit/>
          </a:bodyPr>
          <a:lstStyle/>
          <a:p>
            <a:pPr algn="ctr"/>
            <a:r>
              <a:rPr lang="en-US" sz="2100" dirty="0">
                <a:latin typeface="Book Antiqua" panose="02040602050305030304" pitchFamily="18" charset="0"/>
              </a:rPr>
              <a:t>DEPARTMENT </a:t>
            </a:r>
            <a:r>
              <a:rPr lang="en-US" sz="2100" dirty="0">
                <a:latin typeface="Book Antiqua" panose="02040602050305030304" pitchFamily="18" charset="0"/>
              </a:rPr>
              <a:t>OF ORTHODONTICS AND DENTOFACIAL ORTHOPAEDICS  </a:t>
            </a:r>
            <a:endParaRPr lang="en-US" sz="2100" dirty="0">
              <a:latin typeface="Book Antiqua" panose="02040602050305030304" pitchFamily="18"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81" r="15781"/>
          <a:stretch/>
        </p:blipFill>
        <p:spPr>
          <a:xfrm>
            <a:off x="0" y="857250"/>
            <a:ext cx="1393371" cy="1585913"/>
          </a:xfrm>
          <a:prstGeom prst="rect">
            <a:avLst/>
          </a:prstGeom>
        </p:spPr>
      </p:pic>
    </p:spTree>
    <p:extLst>
      <p:ext uri="{BB962C8B-B14F-4D97-AF65-F5344CB8AC3E}">
        <p14:creationId xmlns:p14="http://schemas.microsoft.com/office/powerpoint/2010/main" val="365057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899955" y="1857940"/>
            <a:ext cx="3251788" cy="923330"/>
          </a:xfrm>
          <a:prstGeom prst="rect">
            <a:avLst/>
          </a:prstGeom>
        </p:spPr>
        <p:txBody>
          <a:bodyPr vert="horz" wrap="non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i="1" dirty="0" smtClean="0">
                <a:ln w="19050">
                  <a:solidFill>
                    <a:schemeClr val="accent4">
                      <a:lumMod val="75000"/>
                    </a:schemeClr>
                  </a:solidFill>
                  <a:prstDash val="sysDot"/>
                </a:ln>
              </a:rPr>
              <a:t>C</a:t>
            </a:r>
            <a:r>
              <a:rPr lang="en-US" sz="4000" i="1" dirty="0" smtClean="0">
                <a:ln w="19050">
                  <a:solidFill>
                    <a:schemeClr val="accent4">
                      <a:lumMod val="75000"/>
                    </a:schemeClr>
                  </a:solidFill>
                  <a:prstDash val="sysDot"/>
                </a:ln>
              </a:rPr>
              <a:t>LOSED </a:t>
            </a:r>
            <a:r>
              <a:rPr lang="en-US" sz="4800" i="1" dirty="0" smtClean="0">
                <a:ln w="19050">
                  <a:solidFill>
                    <a:schemeClr val="accent4">
                      <a:lumMod val="75000"/>
                    </a:schemeClr>
                  </a:solidFill>
                  <a:prstDash val="sysDot"/>
                </a:ln>
              </a:rPr>
              <a:t>B</a:t>
            </a:r>
            <a:r>
              <a:rPr lang="en-US" sz="4000" i="1" dirty="0" smtClean="0">
                <a:ln w="19050">
                  <a:solidFill>
                    <a:schemeClr val="accent4">
                      <a:lumMod val="75000"/>
                    </a:schemeClr>
                  </a:solidFill>
                  <a:prstDash val="sysDot"/>
                </a:ln>
              </a:rPr>
              <a:t>ITE  </a:t>
            </a:r>
            <a:endParaRPr lang="en-US" sz="4000" i="1" dirty="0"/>
          </a:p>
        </p:txBody>
      </p:sp>
      <p:sp>
        <p:nvSpPr>
          <p:cNvPr id="6" name="Title 3"/>
          <p:cNvSpPr txBox="1">
            <a:spLocks/>
          </p:cNvSpPr>
          <p:nvPr/>
        </p:nvSpPr>
        <p:spPr>
          <a:xfrm>
            <a:off x="5261406" y="1857940"/>
            <a:ext cx="3134320" cy="923330"/>
          </a:xfrm>
          <a:prstGeom prst="rect">
            <a:avLst/>
          </a:prstGeom>
        </p:spPr>
        <p:txBody>
          <a:bodyPr vert="horz" wrap="non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i="1" dirty="0" smtClean="0">
                <a:ln w="19050">
                  <a:solidFill>
                    <a:schemeClr val="accent4">
                      <a:lumMod val="75000"/>
                    </a:schemeClr>
                  </a:solidFill>
                  <a:prstDash val="sysDot"/>
                </a:ln>
              </a:rPr>
              <a:t>C</a:t>
            </a:r>
            <a:r>
              <a:rPr lang="en-US" sz="4000" i="1" dirty="0" smtClean="0">
                <a:ln w="19050">
                  <a:solidFill>
                    <a:schemeClr val="accent4">
                      <a:lumMod val="75000"/>
                    </a:schemeClr>
                  </a:solidFill>
                  <a:prstDash val="sysDot"/>
                </a:ln>
              </a:rPr>
              <a:t>OVER  </a:t>
            </a:r>
            <a:r>
              <a:rPr lang="en-US" sz="4800" i="1" dirty="0" smtClean="0">
                <a:ln w="19050">
                  <a:solidFill>
                    <a:schemeClr val="accent4">
                      <a:lumMod val="75000"/>
                    </a:schemeClr>
                  </a:solidFill>
                  <a:prstDash val="sysDot"/>
                </a:ln>
              </a:rPr>
              <a:t>B</a:t>
            </a:r>
            <a:r>
              <a:rPr lang="en-US" sz="4000" i="1" dirty="0" smtClean="0">
                <a:ln w="19050">
                  <a:solidFill>
                    <a:schemeClr val="accent4">
                      <a:lumMod val="75000"/>
                    </a:schemeClr>
                  </a:solidFill>
                  <a:prstDash val="sysDot"/>
                </a:ln>
              </a:rPr>
              <a:t>ITE  </a:t>
            </a:r>
            <a:endParaRPr lang="en-US" sz="4000" i="1" dirty="0"/>
          </a:p>
        </p:txBody>
      </p:sp>
      <p:sp>
        <p:nvSpPr>
          <p:cNvPr id="8" name="Content Placeholder 2"/>
          <p:cNvSpPr>
            <a:spLocks noGrp="1"/>
          </p:cNvSpPr>
          <p:nvPr>
            <p:ph idx="1"/>
          </p:nvPr>
        </p:nvSpPr>
        <p:spPr>
          <a:xfrm>
            <a:off x="536082" y="2966279"/>
            <a:ext cx="3979534" cy="3279576"/>
          </a:xfrm>
        </p:spPr>
        <p:txBody>
          <a:bodyPr>
            <a:normAutofit/>
          </a:bodyPr>
          <a:lstStyle/>
          <a:p>
            <a:pPr marL="0" indent="0" algn="just">
              <a:buNone/>
            </a:pPr>
            <a:r>
              <a:rPr lang="en-US" sz="2800" dirty="0" smtClean="0">
                <a:latin typeface="Gabriola" pitchFamily="82" charset="0"/>
              </a:rPr>
              <a:t>The vertical measurement </a:t>
            </a:r>
            <a:r>
              <a:rPr lang="en-US" sz="2800" dirty="0">
                <a:latin typeface="Gabriola" pitchFamily="82" charset="0"/>
              </a:rPr>
              <a:t>between the maxillary </a:t>
            </a:r>
            <a:r>
              <a:rPr lang="en-US" sz="2800" dirty="0" smtClean="0">
                <a:latin typeface="Gabriola" pitchFamily="82" charset="0"/>
              </a:rPr>
              <a:t>and mandibular </a:t>
            </a:r>
            <a:r>
              <a:rPr lang="en-US" sz="2800" dirty="0">
                <a:latin typeface="Gabriola" pitchFamily="82" charset="0"/>
              </a:rPr>
              <a:t>incisal margins is excessive when </a:t>
            </a:r>
            <a:r>
              <a:rPr lang="en-US" sz="2800" dirty="0" smtClean="0">
                <a:latin typeface="Gabriola" pitchFamily="82" charset="0"/>
              </a:rPr>
              <a:t>the mandible </a:t>
            </a:r>
            <a:r>
              <a:rPr lang="en-US" sz="2800" dirty="0">
                <a:latin typeface="Gabriola" pitchFamily="82" charset="0"/>
              </a:rPr>
              <a:t>brought into habitual or centric </a:t>
            </a:r>
            <a:r>
              <a:rPr lang="en-US" sz="2800" dirty="0" smtClean="0">
                <a:latin typeface="Gabriola" pitchFamily="82" charset="0"/>
              </a:rPr>
              <a:t>occlusion, which </a:t>
            </a:r>
            <a:r>
              <a:rPr lang="en-US" sz="2800" dirty="0">
                <a:latin typeface="Gabriola" pitchFamily="82" charset="0"/>
              </a:rPr>
              <a:t>is </a:t>
            </a:r>
            <a:r>
              <a:rPr lang="en-US" sz="2800" dirty="0" smtClean="0">
                <a:latin typeface="Gabriola" pitchFamily="82" charset="0"/>
              </a:rPr>
              <a:t>resulting </a:t>
            </a:r>
            <a:r>
              <a:rPr lang="en-US" sz="2800" dirty="0">
                <a:latin typeface="Gabriola" pitchFamily="82" charset="0"/>
              </a:rPr>
              <a:t>from </a:t>
            </a:r>
            <a:r>
              <a:rPr lang="en-US" sz="2800" b="1" dirty="0" smtClean="0">
                <a:latin typeface="Gabriola" pitchFamily="82" charset="0"/>
              </a:rPr>
              <a:t>loss of </a:t>
            </a:r>
            <a:r>
              <a:rPr lang="en-US" sz="2800" b="1" dirty="0">
                <a:latin typeface="Gabriola" pitchFamily="82" charset="0"/>
              </a:rPr>
              <a:t>posterior teeth.</a:t>
            </a:r>
          </a:p>
        </p:txBody>
      </p:sp>
      <p:sp>
        <p:nvSpPr>
          <p:cNvPr id="9" name="Content Placeholder 2"/>
          <p:cNvSpPr txBox="1">
            <a:spLocks/>
          </p:cNvSpPr>
          <p:nvPr/>
        </p:nvSpPr>
        <p:spPr>
          <a:xfrm>
            <a:off x="4838799" y="2966279"/>
            <a:ext cx="3979534" cy="36926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2800" dirty="0" smtClean="0">
                <a:latin typeface="Gabriola" pitchFamily="82" charset="0"/>
              </a:rPr>
              <a:t>The vertical measurement between the maxillary and mandibular incisal margins is excessive when the mandible brought into habitual or centric occlusion, which is resulting from </a:t>
            </a:r>
            <a:r>
              <a:rPr lang="en-US" sz="2800" b="1" dirty="0" smtClean="0">
                <a:latin typeface="Gabriola" pitchFamily="82" charset="0"/>
              </a:rPr>
              <a:t>loss of anterior teeth.</a:t>
            </a:r>
            <a:endParaRPr lang="en-US" sz="2800" b="1" dirty="0">
              <a:latin typeface="Gabriola" pitchFamily="82" charset="0"/>
            </a:endParaRPr>
          </a:p>
        </p:txBody>
      </p:sp>
      <p:sp>
        <p:nvSpPr>
          <p:cNvPr id="7" name="Title 1"/>
          <p:cNvSpPr>
            <a:spLocks noGrp="1"/>
          </p:cNvSpPr>
          <p:nvPr>
            <p:ph type="title"/>
          </p:nvPr>
        </p:nvSpPr>
        <p:spPr>
          <a:xfrm>
            <a:off x="699191" y="451826"/>
            <a:ext cx="8119141" cy="1296144"/>
          </a:xfrm>
        </p:spPr>
        <p:txBody>
          <a:bodyPr>
            <a:normAutofit fontScale="90000"/>
          </a:bodyPr>
          <a:lstStyle/>
          <a:p>
            <a:r>
              <a:rPr lang="en-US" sz="4900" i="1" u="sng" dirty="0" smtClean="0"/>
              <a:t>Terminologies</a:t>
            </a:r>
            <a:r>
              <a:rPr lang="en-US" i="1" u="sng" dirty="0" smtClean="0"/>
              <a:t> in relation to deep bite </a:t>
            </a:r>
            <a:endParaRPr lang="en-US" i="1" u="sng" dirty="0"/>
          </a:p>
        </p:txBody>
      </p:sp>
    </p:spTree>
    <p:extLst>
      <p:ext uri="{BB962C8B-B14F-4D97-AF65-F5344CB8AC3E}">
        <p14:creationId xmlns:p14="http://schemas.microsoft.com/office/powerpoint/2010/main" val="3943375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i="1" u="sng" dirty="0" smtClean="0"/>
              <a:t>CLASSIFICATION</a:t>
            </a:r>
            <a:endParaRPr lang="en-US" i="1" u="sng" dirty="0"/>
          </a:p>
        </p:txBody>
      </p:sp>
      <p:sp>
        <p:nvSpPr>
          <p:cNvPr id="3" name="Content Placeholder 2"/>
          <p:cNvSpPr>
            <a:spLocks noGrp="1"/>
          </p:cNvSpPr>
          <p:nvPr>
            <p:ph idx="1"/>
          </p:nvPr>
        </p:nvSpPr>
        <p:spPr>
          <a:xfrm>
            <a:off x="457200" y="1268760"/>
            <a:ext cx="8229600" cy="4525963"/>
          </a:xfrm>
        </p:spPr>
        <p:txBody>
          <a:bodyPr>
            <a:noAutofit/>
          </a:bodyPr>
          <a:lstStyle/>
          <a:p>
            <a:pPr marL="0" indent="0" algn="just">
              <a:buNone/>
            </a:pPr>
            <a:r>
              <a:rPr lang="en-US" sz="2800" b="1" dirty="0" smtClean="0">
                <a:solidFill>
                  <a:schemeClr val="tx1"/>
                </a:solidFill>
                <a:latin typeface="Gabriola" panose="04040605051002020D02" pitchFamily="82" charset="0"/>
              </a:rPr>
              <a:t> </a:t>
            </a:r>
            <a:r>
              <a:rPr lang="en-US" sz="2800" b="1" dirty="0">
                <a:latin typeface="Gabriola" pitchFamily="82" charset="0"/>
              </a:rPr>
              <a:t>According to its </a:t>
            </a:r>
            <a:r>
              <a:rPr lang="en-US" sz="2800" b="1" dirty="0" smtClean="0">
                <a:latin typeface="Gabriola" pitchFamily="82" charset="0"/>
              </a:rPr>
              <a:t>origin</a:t>
            </a:r>
            <a:endParaRPr lang="en-US" sz="2800" dirty="0">
              <a:solidFill>
                <a:schemeClr val="tx1"/>
              </a:solidFill>
              <a:latin typeface="Gabriola" pitchFamily="82" charset="0"/>
            </a:endParaRPr>
          </a:p>
          <a:p>
            <a:pPr algn="just"/>
            <a:r>
              <a:rPr lang="en-US" sz="2800" dirty="0" smtClean="0">
                <a:solidFill>
                  <a:schemeClr val="tx1"/>
                </a:solidFill>
                <a:latin typeface="Gabriola" pitchFamily="82" charset="0"/>
              </a:rPr>
              <a:t>Dentoalveolar </a:t>
            </a:r>
            <a:r>
              <a:rPr lang="en-US" sz="2800" dirty="0">
                <a:solidFill>
                  <a:schemeClr val="tx1"/>
                </a:solidFill>
                <a:latin typeface="Gabriola" pitchFamily="82" charset="0"/>
              </a:rPr>
              <a:t>deep </a:t>
            </a:r>
            <a:r>
              <a:rPr lang="en-US" sz="2800" dirty="0" smtClean="0">
                <a:solidFill>
                  <a:schemeClr val="tx1"/>
                </a:solidFill>
                <a:latin typeface="Gabriola" pitchFamily="82" charset="0"/>
              </a:rPr>
              <a:t>bite (simple)</a:t>
            </a:r>
            <a:endParaRPr lang="en-US" sz="2800" dirty="0">
              <a:solidFill>
                <a:schemeClr val="tx1"/>
              </a:solidFill>
              <a:latin typeface="Gabriola" pitchFamily="82" charset="0"/>
            </a:endParaRPr>
          </a:p>
          <a:p>
            <a:pPr algn="just"/>
            <a:r>
              <a:rPr lang="en-US" sz="2800" dirty="0" smtClean="0">
                <a:solidFill>
                  <a:schemeClr val="tx1"/>
                </a:solidFill>
                <a:latin typeface="Gabriola" pitchFamily="82" charset="0"/>
              </a:rPr>
              <a:t>Skeletal </a:t>
            </a:r>
            <a:r>
              <a:rPr lang="en-US" sz="2800" dirty="0">
                <a:solidFill>
                  <a:schemeClr val="tx1"/>
                </a:solidFill>
                <a:latin typeface="Gabriola" pitchFamily="82" charset="0"/>
              </a:rPr>
              <a:t>deep </a:t>
            </a:r>
            <a:r>
              <a:rPr lang="en-US" sz="2800" dirty="0" smtClean="0">
                <a:solidFill>
                  <a:schemeClr val="tx1"/>
                </a:solidFill>
                <a:latin typeface="Gabriola" pitchFamily="82" charset="0"/>
              </a:rPr>
              <a:t>bite (complex)</a:t>
            </a:r>
            <a:endParaRPr lang="en-US" sz="2800" b="1" dirty="0" smtClean="0">
              <a:solidFill>
                <a:schemeClr val="tx1"/>
              </a:solidFill>
              <a:latin typeface="Gabriola" pitchFamily="82" charset="0"/>
            </a:endParaRPr>
          </a:p>
          <a:p>
            <a:pPr marL="0" indent="0" algn="just">
              <a:buNone/>
            </a:pPr>
            <a:r>
              <a:rPr lang="en-US" sz="2800" b="1" dirty="0" smtClean="0">
                <a:latin typeface="Gabriola" pitchFamily="82" charset="0"/>
              </a:rPr>
              <a:t>According </a:t>
            </a:r>
            <a:r>
              <a:rPr lang="en-US" sz="2800" b="1" dirty="0">
                <a:latin typeface="Gabriola" pitchFamily="82" charset="0"/>
              </a:rPr>
              <a:t>to functional </a:t>
            </a:r>
            <a:r>
              <a:rPr lang="en-US" sz="2800" b="1" dirty="0" smtClean="0">
                <a:latin typeface="Gabriola" pitchFamily="82" charset="0"/>
              </a:rPr>
              <a:t>classification</a:t>
            </a:r>
            <a:r>
              <a:rPr lang="en-US" sz="2800" dirty="0">
                <a:latin typeface="Gabriola" panose="04040605051002020D02" pitchFamily="82" charset="0"/>
              </a:rPr>
              <a:t> (</a:t>
            </a:r>
            <a:r>
              <a:rPr lang="en-US" sz="2800" dirty="0" err="1" smtClean="0">
                <a:latin typeface="Gabriola" panose="04040605051002020D02" pitchFamily="82" charset="0"/>
              </a:rPr>
              <a:t>Hotz</a:t>
            </a:r>
            <a:r>
              <a:rPr lang="en-US" sz="2800" dirty="0" smtClean="0">
                <a:latin typeface="Gabriola" panose="04040605051002020D02" pitchFamily="82" charset="0"/>
              </a:rPr>
              <a:t> </a:t>
            </a:r>
            <a:r>
              <a:rPr lang="en-US" sz="2800" dirty="0">
                <a:latin typeface="Gabriola" panose="04040605051002020D02" pitchFamily="82" charset="0"/>
              </a:rPr>
              <a:t>and </a:t>
            </a:r>
            <a:r>
              <a:rPr lang="en-US" sz="2800" dirty="0" err="1">
                <a:latin typeface="Gabriola" panose="04040605051002020D02" pitchFamily="82" charset="0"/>
              </a:rPr>
              <a:t>Muhlemann</a:t>
            </a:r>
            <a:r>
              <a:rPr lang="en-US" sz="2800" dirty="0">
                <a:latin typeface="Gabriola" panose="04040605051002020D02" pitchFamily="82" charset="0"/>
              </a:rPr>
              <a:t> (1952</a:t>
            </a:r>
            <a:r>
              <a:rPr lang="en-US" sz="2800" dirty="0" smtClean="0">
                <a:latin typeface="Gabriola" panose="04040605051002020D02" pitchFamily="82" charset="0"/>
              </a:rPr>
              <a:t>)</a:t>
            </a:r>
            <a:endParaRPr lang="en-US" sz="2800" dirty="0">
              <a:solidFill>
                <a:schemeClr val="tx1"/>
              </a:solidFill>
              <a:latin typeface="Gabriola" pitchFamily="82" charset="0"/>
            </a:endParaRPr>
          </a:p>
          <a:p>
            <a:pPr algn="just"/>
            <a:r>
              <a:rPr lang="en-US" sz="2800" dirty="0">
                <a:solidFill>
                  <a:schemeClr val="tx1"/>
                </a:solidFill>
                <a:latin typeface="Gabriola" pitchFamily="82" charset="0"/>
              </a:rPr>
              <a:t>True deep bite </a:t>
            </a:r>
          </a:p>
          <a:p>
            <a:pPr algn="just"/>
            <a:r>
              <a:rPr lang="en-US" sz="2800" dirty="0">
                <a:solidFill>
                  <a:schemeClr val="tx1"/>
                </a:solidFill>
                <a:latin typeface="Gabriola" pitchFamily="82" charset="0"/>
              </a:rPr>
              <a:t>Pseudo deep </a:t>
            </a:r>
            <a:r>
              <a:rPr lang="en-US" sz="2800" dirty="0" smtClean="0">
                <a:solidFill>
                  <a:schemeClr val="tx1"/>
                </a:solidFill>
                <a:latin typeface="Gabriola" pitchFamily="82" charset="0"/>
              </a:rPr>
              <a:t>bite</a:t>
            </a:r>
          </a:p>
          <a:p>
            <a:pPr marL="0" indent="0" algn="just">
              <a:buNone/>
            </a:pPr>
            <a:r>
              <a:rPr lang="en-US" sz="2800" b="1" dirty="0">
                <a:latin typeface="Gabriola" pitchFamily="82" charset="0"/>
              </a:rPr>
              <a:t>According to </a:t>
            </a:r>
            <a:r>
              <a:rPr lang="en-US" sz="2800" b="1" dirty="0" smtClean="0">
                <a:latin typeface="Gabriola" pitchFamily="82" charset="0"/>
              </a:rPr>
              <a:t>dentition involved</a:t>
            </a:r>
          </a:p>
          <a:p>
            <a:pPr marL="0" indent="0" algn="just">
              <a:buNone/>
            </a:pPr>
            <a:r>
              <a:rPr lang="en-US" sz="2800" dirty="0" smtClean="0">
                <a:latin typeface="Gabriola" pitchFamily="82" charset="0"/>
              </a:rPr>
              <a:t>Primary dentition deep bite</a:t>
            </a:r>
          </a:p>
          <a:p>
            <a:pPr marL="0" indent="0" algn="just">
              <a:buNone/>
            </a:pPr>
            <a:r>
              <a:rPr lang="en-US" sz="2800" dirty="0" smtClean="0">
                <a:latin typeface="Gabriola" pitchFamily="82" charset="0"/>
              </a:rPr>
              <a:t>Mixed dentition </a:t>
            </a:r>
            <a:r>
              <a:rPr lang="en-US" sz="2800" dirty="0" err="1" smtClean="0">
                <a:latin typeface="Gabriola" pitchFamily="82" charset="0"/>
              </a:rPr>
              <a:t>dee</a:t>
            </a:r>
            <a:r>
              <a:rPr lang="en-US" sz="2800" dirty="0" smtClean="0">
                <a:latin typeface="Gabriola" pitchFamily="82" charset="0"/>
              </a:rPr>
              <a:t>[p bite</a:t>
            </a:r>
          </a:p>
          <a:p>
            <a:pPr marL="0" indent="0" algn="just">
              <a:buNone/>
            </a:pPr>
            <a:r>
              <a:rPr lang="en-US" sz="2800" dirty="0" smtClean="0">
                <a:latin typeface="Gabriola" pitchFamily="82" charset="0"/>
              </a:rPr>
              <a:t>Permanent dentition deep bite</a:t>
            </a:r>
          </a:p>
          <a:p>
            <a:pPr marL="0" indent="0" algn="just">
              <a:buNone/>
            </a:pPr>
            <a:endParaRPr lang="en-US" sz="2800" b="1" dirty="0">
              <a:latin typeface="Gabriola" pitchFamily="82" charset="0"/>
            </a:endParaRPr>
          </a:p>
          <a:p>
            <a:pPr marL="0" indent="0" algn="just">
              <a:buNone/>
            </a:pPr>
            <a:endParaRPr lang="en-US" sz="2800" b="1" dirty="0" smtClean="0">
              <a:latin typeface="Gabriola" pitchFamily="82" charset="0"/>
            </a:endParaRPr>
          </a:p>
          <a:p>
            <a:pPr marL="0" indent="0" algn="just">
              <a:buNone/>
            </a:pPr>
            <a:endParaRPr lang="en-US" sz="2800" dirty="0">
              <a:latin typeface="Gabriola" pitchFamily="82" charset="0"/>
            </a:endParaRPr>
          </a:p>
          <a:p>
            <a:pPr algn="just"/>
            <a:endParaRPr lang="en-US" sz="2800" dirty="0" smtClean="0">
              <a:solidFill>
                <a:schemeClr val="tx1"/>
              </a:solidFill>
              <a:latin typeface="Gabriola" pitchFamily="82" charset="0"/>
            </a:endParaRPr>
          </a:p>
          <a:p>
            <a:pPr algn="just"/>
            <a:endParaRPr lang="en-US" sz="2800" dirty="0">
              <a:solidFill>
                <a:schemeClr val="tx1"/>
              </a:solidFill>
              <a:latin typeface="Gabriola" pitchFamily="82" charset="0"/>
            </a:endParaRPr>
          </a:p>
          <a:p>
            <a:pPr marL="0" indent="0" algn="just">
              <a:buNone/>
            </a:pPr>
            <a:endParaRPr lang="en-US" sz="2800" b="1" dirty="0" smtClean="0">
              <a:solidFill>
                <a:schemeClr val="tx1"/>
              </a:solidFill>
              <a:latin typeface="Gabriola" panose="04040605051002020D02" pitchFamily="82" charset="0"/>
            </a:endParaRPr>
          </a:p>
          <a:p>
            <a:pPr marL="0" indent="0" algn="just">
              <a:buNone/>
            </a:pPr>
            <a:endParaRPr lang="en-US" sz="2800" dirty="0">
              <a:solidFill>
                <a:schemeClr val="tx1"/>
              </a:solidFill>
              <a:latin typeface="Gabriola" panose="04040605051002020D02" pitchFamily="82" charset="0"/>
            </a:endParaRPr>
          </a:p>
        </p:txBody>
      </p:sp>
    </p:spTree>
    <p:extLst>
      <p:ext uri="{BB962C8B-B14F-4D97-AF65-F5344CB8AC3E}">
        <p14:creationId xmlns:p14="http://schemas.microsoft.com/office/powerpoint/2010/main" val="634935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CLASSIFICATION</a:t>
            </a:r>
            <a:endParaRPr lang="en-US" i="1" u="sng" dirty="0"/>
          </a:p>
        </p:txBody>
      </p:sp>
      <p:sp>
        <p:nvSpPr>
          <p:cNvPr id="4" name="Rectangle 3"/>
          <p:cNvSpPr/>
          <p:nvPr/>
        </p:nvSpPr>
        <p:spPr>
          <a:xfrm>
            <a:off x="971600" y="1772816"/>
            <a:ext cx="5690592" cy="4524315"/>
          </a:xfrm>
          <a:prstGeom prst="rect">
            <a:avLst/>
          </a:prstGeom>
        </p:spPr>
        <p:txBody>
          <a:bodyPr wrap="square">
            <a:spAutoFit/>
          </a:bodyPr>
          <a:lstStyle/>
          <a:p>
            <a:r>
              <a:rPr lang="en-US" sz="3200" b="1" dirty="0" smtClean="0">
                <a:latin typeface="Gabriola" panose="04040605051002020D02" pitchFamily="82" charset="0"/>
                <a:cs typeface="DokChampa" pitchFamily="34" charset="-34"/>
              </a:rPr>
              <a:t>Depending on the extent of deep bite</a:t>
            </a:r>
          </a:p>
          <a:p>
            <a:pPr marL="342900" lvl="0" indent="-342900">
              <a:buFont typeface="Arial" pitchFamily="34" charset="0"/>
              <a:buChar char="•"/>
            </a:pPr>
            <a:r>
              <a:rPr lang="en-US" sz="3200" dirty="0" smtClean="0">
                <a:latin typeface="Gabriola" panose="04040605051002020D02" pitchFamily="82" charset="0"/>
                <a:cs typeface="DokChampa" pitchFamily="34" charset="-34"/>
              </a:rPr>
              <a:t>Incomplete deep bite</a:t>
            </a:r>
          </a:p>
          <a:p>
            <a:pPr marL="342900" lvl="0" indent="-342900">
              <a:buFont typeface="Arial" pitchFamily="34" charset="0"/>
              <a:buChar char="•"/>
            </a:pPr>
            <a:r>
              <a:rPr lang="en-US" sz="3200" dirty="0" smtClean="0">
                <a:latin typeface="Gabriola" panose="04040605051002020D02" pitchFamily="82" charset="0"/>
                <a:cs typeface="DokChampa" pitchFamily="34" charset="-34"/>
              </a:rPr>
              <a:t>Complete deep bite</a:t>
            </a:r>
          </a:p>
          <a:p>
            <a:pPr lvl="0"/>
            <a:endParaRPr lang="en-US" sz="3200" b="1" dirty="0" smtClean="0">
              <a:latin typeface="Gabriola" panose="04040605051002020D02" pitchFamily="82" charset="0"/>
              <a:cs typeface="DokChampa" pitchFamily="34" charset="-34"/>
            </a:endParaRPr>
          </a:p>
          <a:p>
            <a:r>
              <a:rPr lang="en-US" sz="3200" b="1" dirty="0" smtClean="0">
                <a:latin typeface="Gabriola" panose="04040605051002020D02" pitchFamily="82" charset="0"/>
                <a:cs typeface="DokChampa" pitchFamily="34" charset="-34"/>
              </a:rPr>
              <a:t> According to </a:t>
            </a:r>
            <a:r>
              <a:rPr lang="en-US" sz="3200" b="1" dirty="0" err="1" smtClean="0">
                <a:latin typeface="Gabriola" panose="04040605051002020D02" pitchFamily="82" charset="0"/>
                <a:cs typeface="DokChampa" pitchFamily="34" charset="-34"/>
              </a:rPr>
              <a:t>Akerly</a:t>
            </a:r>
            <a:r>
              <a:rPr lang="en-US" sz="3200" b="1" dirty="0" smtClean="0">
                <a:latin typeface="Gabriola" panose="04040605051002020D02" pitchFamily="82" charset="0"/>
                <a:cs typeface="DokChampa" pitchFamily="34" charset="-34"/>
              </a:rPr>
              <a:t> (1977)</a:t>
            </a:r>
            <a:endParaRPr lang="en-US" sz="3200" dirty="0" smtClean="0">
              <a:latin typeface="Gabriola" panose="04040605051002020D02" pitchFamily="82" charset="0"/>
              <a:cs typeface="DokChampa" pitchFamily="34" charset="-34"/>
            </a:endParaRPr>
          </a:p>
          <a:p>
            <a:pPr marL="342900" indent="-342900">
              <a:buFont typeface="Arial" pitchFamily="34" charset="0"/>
              <a:buChar char="•"/>
            </a:pPr>
            <a:r>
              <a:rPr lang="en-US" sz="3200" dirty="0" smtClean="0">
                <a:latin typeface="Gabriola" panose="04040605051002020D02" pitchFamily="82" charset="0"/>
                <a:cs typeface="DokChampa" pitchFamily="34" charset="-34"/>
              </a:rPr>
              <a:t>Type I</a:t>
            </a:r>
          </a:p>
          <a:p>
            <a:pPr marL="342900" indent="-342900">
              <a:buFont typeface="Arial" pitchFamily="34" charset="0"/>
              <a:buChar char="•"/>
            </a:pPr>
            <a:r>
              <a:rPr lang="en-US" sz="3200" dirty="0" smtClean="0">
                <a:latin typeface="Gabriola" panose="04040605051002020D02" pitchFamily="82" charset="0"/>
                <a:cs typeface="DokChampa" pitchFamily="34" charset="-34"/>
              </a:rPr>
              <a:t>Type II</a:t>
            </a:r>
          </a:p>
          <a:p>
            <a:pPr marL="342900" indent="-342900">
              <a:buFont typeface="Arial" pitchFamily="34" charset="0"/>
              <a:buChar char="•"/>
            </a:pPr>
            <a:r>
              <a:rPr lang="en-US" sz="3200" dirty="0" smtClean="0">
                <a:latin typeface="Gabriola" panose="04040605051002020D02" pitchFamily="82" charset="0"/>
                <a:cs typeface="DokChampa" pitchFamily="34" charset="-34"/>
              </a:rPr>
              <a:t>Type III</a:t>
            </a:r>
          </a:p>
          <a:p>
            <a:pPr marL="342900" indent="-342900">
              <a:buFont typeface="Arial" pitchFamily="34" charset="0"/>
              <a:buChar char="•"/>
            </a:pPr>
            <a:r>
              <a:rPr lang="en-US" sz="3200" dirty="0" smtClean="0">
                <a:latin typeface="Gabriola" panose="04040605051002020D02" pitchFamily="82" charset="0"/>
                <a:cs typeface="DokChampa" pitchFamily="34" charset="-34"/>
              </a:rPr>
              <a:t>Type IV</a:t>
            </a:r>
            <a:endParaRPr lang="en-US" sz="3200" dirty="0">
              <a:latin typeface="Gabriola" panose="04040605051002020D02" pitchFamily="82" charset="0"/>
              <a:cs typeface="DokChampa" pitchFamily="34" charset="-34"/>
            </a:endParaRPr>
          </a:p>
        </p:txBody>
      </p:sp>
    </p:spTree>
    <p:extLst>
      <p:ext uri="{BB962C8B-B14F-4D97-AF65-F5344CB8AC3E}">
        <p14:creationId xmlns:p14="http://schemas.microsoft.com/office/powerpoint/2010/main" val="2168358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 </a:t>
            </a:r>
            <a:r>
              <a:rPr lang="en-US" i="1" u="sng" dirty="0" smtClean="0"/>
              <a:t>Dentoalveolar deep bite</a:t>
            </a:r>
            <a:endParaRPr lang="en-US" i="1" u="sng" dirty="0"/>
          </a:p>
        </p:txBody>
      </p:sp>
      <p:sp>
        <p:nvSpPr>
          <p:cNvPr id="3" name="Content Placeholder 2"/>
          <p:cNvSpPr>
            <a:spLocks noGrp="1"/>
          </p:cNvSpPr>
          <p:nvPr>
            <p:ph idx="1"/>
          </p:nvPr>
        </p:nvSpPr>
        <p:spPr>
          <a:xfrm>
            <a:off x="457200" y="1396642"/>
            <a:ext cx="8229600" cy="4525963"/>
          </a:xfrm>
        </p:spPr>
        <p:txBody>
          <a:bodyPr>
            <a:normAutofit/>
          </a:bodyPr>
          <a:lstStyle/>
          <a:p>
            <a:pPr marL="0" indent="0" algn="just">
              <a:buNone/>
            </a:pPr>
            <a:r>
              <a:rPr lang="en-US" sz="2400" dirty="0" smtClean="0">
                <a:latin typeface="EuroRoman" pitchFamily="2" charset="2"/>
              </a:rPr>
              <a:t>A </a:t>
            </a:r>
            <a:r>
              <a:rPr lang="en-US" sz="2800" dirty="0" smtClean="0">
                <a:latin typeface="Gabriola" panose="04040605051002020D02" pitchFamily="82" charset="0"/>
                <a:cs typeface="DokChampa" pitchFamily="34" charset="-34"/>
              </a:rPr>
              <a:t>Simple deep bite is localized to the teeth and alveolar processes. </a:t>
            </a:r>
          </a:p>
          <a:p>
            <a:pPr algn="just">
              <a:buFont typeface="Wingdings" pitchFamily="2" charset="2"/>
              <a:buChar char="v"/>
            </a:pPr>
            <a:endParaRPr lang="en-US" sz="2800" dirty="0" smtClean="0">
              <a:latin typeface="Gabriola" panose="04040605051002020D02" pitchFamily="82" charset="0"/>
              <a:cs typeface="DokChampa" pitchFamily="34" charset="-34"/>
            </a:endParaRPr>
          </a:p>
          <a:p>
            <a:pPr algn="just">
              <a:buFont typeface="Wingdings" pitchFamily="2" charset="2"/>
              <a:buChar char="v"/>
            </a:pPr>
            <a:r>
              <a:rPr lang="en-US" sz="2800" dirty="0" smtClean="0">
                <a:latin typeface="Gabriola" panose="04040605051002020D02" pitchFamily="82" charset="0"/>
                <a:cs typeface="DokChampa" pitchFamily="34" charset="-34"/>
              </a:rPr>
              <a:t>Occur due to over-eruption of </a:t>
            </a:r>
            <a:r>
              <a:rPr lang="en-US" sz="2800" dirty="0" err="1" smtClean="0">
                <a:latin typeface="Gabriola" panose="04040605051002020D02" pitchFamily="82" charset="0"/>
                <a:cs typeface="DokChampa" pitchFamily="34" charset="-34"/>
              </a:rPr>
              <a:t>anteriors</a:t>
            </a:r>
            <a:r>
              <a:rPr lang="en-US" sz="2800" dirty="0" smtClean="0">
                <a:latin typeface="Gabriola" panose="04040605051002020D02" pitchFamily="82" charset="0"/>
                <a:cs typeface="DokChampa" pitchFamily="34" charset="-34"/>
              </a:rPr>
              <a:t> or </a:t>
            </a:r>
            <a:r>
              <a:rPr lang="en-US" sz="2800" dirty="0" err="1" smtClean="0">
                <a:latin typeface="Gabriola" panose="04040605051002020D02" pitchFamily="82" charset="0"/>
                <a:cs typeface="DokChampa" pitchFamily="34" charset="-34"/>
              </a:rPr>
              <a:t>infraocclusion</a:t>
            </a:r>
            <a:r>
              <a:rPr lang="en-US" sz="2800" dirty="0" smtClean="0">
                <a:latin typeface="Gabriola" panose="04040605051002020D02" pitchFamily="82" charset="0"/>
                <a:cs typeface="DokChampa" pitchFamily="34" charset="-34"/>
              </a:rPr>
              <a:t> of molars. </a:t>
            </a:r>
          </a:p>
          <a:p>
            <a:pPr algn="just">
              <a:buFont typeface="Wingdings" pitchFamily="2" charset="2"/>
              <a:buChar char="v"/>
            </a:pPr>
            <a:r>
              <a:rPr lang="en-US" sz="2800" dirty="0" smtClean="0">
                <a:latin typeface="Gabriola" panose="04040605051002020D02" pitchFamily="82" charset="0"/>
                <a:cs typeface="DokChampa" pitchFamily="34" charset="-34"/>
              </a:rPr>
              <a:t>The result may be labial version of the upper incisors and impingement of the lowers into the palatal mucosa.</a:t>
            </a:r>
          </a:p>
          <a:p>
            <a:pPr algn="just">
              <a:buFont typeface="Wingdings" pitchFamily="2" charset="2"/>
              <a:buChar char="v"/>
            </a:pPr>
            <a:r>
              <a:rPr lang="en-US" sz="2800" dirty="0" smtClean="0">
                <a:latin typeface="Gabriola" panose="04040605051002020D02" pitchFamily="82" charset="0"/>
                <a:cs typeface="DokChampa" pitchFamily="34" charset="-34"/>
              </a:rPr>
              <a:t>Loss of permanent teeth - a lingual collapse of maxillary or mandibular anterior teeth.</a:t>
            </a:r>
          </a:p>
          <a:p>
            <a:pPr algn="just">
              <a:buFont typeface="Wingdings" pitchFamily="2" charset="2"/>
              <a:buChar char="v"/>
            </a:pPr>
            <a:r>
              <a:rPr lang="en-US" sz="2800" dirty="0" smtClean="0">
                <a:latin typeface="Gabriola" panose="04040605051002020D02" pitchFamily="82" charset="0"/>
                <a:cs typeface="DokChampa" pitchFamily="34" charset="-34"/>
              </a:rPr>
              <a:t>The mandibular dentition, may manifest as a deep curve of </a:t>
            </a:r>
            <a:r>
              <a:rPr lang="en-US" sz="2800" dirty="0" err="1" smtClean="0">
                <a:latin typeface="Gabriola" panose="04040605051002020D02" pitchFamily="82" charset="0"/>
                <a:cs typeface="DokChampa" pitchFamily="34" charset="-34"/>
              </a:rPr>
              <a:t>spee</a:t>
            </a:r>
            <a:r>
              <a:rPr lang="en-US" sz="2800" dirty="0" smtClean="0">
                <a:latin typeface="Gabriola" panose="04040605051002020D02" pitchFamily="82" charset="0"/>
                <a:cs typeface="DokChampa" pitchFamily="34" charset="-34"/>
              </a:rPr>
              <a:t> or a reverse curve of </a:t>
            </a:r>
            <a:r>
              <a:rPr lang="en-US" sz="2800" dirty="0" err="1" smtClean="0">
                <a:latin typeface="Gabriola" panose="04040605051002020D02" pitchFamily="82" charset="0"/>
                <a:cs typeface="DokChampa" pitchFamily="34" charset="-34"/>
              </a:rPr>
              <a:t>spee</a:t>
            </a:r>
            <a:r>
              <a:rPr lang="en-US" sz="2800" dirty="0" smtClean="0">
                <a:latin typeface="Gabriola" panose="04040605051002020D02" pitchFamily="82" charset="0"/>
                <a:cs typeface="DokChampa" pitchFamily="34" charset="-34"/>
              </a:rPr>
              <a:t> in the maxillary dentition.</a:t>
            </a:r>
            <a:endParaRPr lang="en-US" sz="2800" dirty="0">
              <a:solidFill>
                <a:schemeClr val="tx1"/>
              </a:solidFill>
              <a:latin typeface="Gabriola" panose="04040605051002020D02" pitchFamily="82" charset="0"/>
              <a:cs typeface="DokChampa" pitchFamily="34" charset="-34"/>
            </a:endParaRPr>
          </a:p>
        </p:txBody>
      </p:sp>
      <p:sp>
        <p:nvSpPr>
          <p:cNvPr id="4" name="Rectangle 3"/>
          <p:cNvSpPr/>
          <p:nvPr/>
        </p:nvSpPr>
        <p:spPr>
          <a:xfrm>
            <a:off x="0" y="6211669"/>
            <a:ext cx="9144000" cy="646331"/>
          </a:xfrm>
          <a:prstGeom prst="rect">
            <a:avLst/>
          </a:prstGeom>
          <a:solidFill>
            <a:schemeClr val="accent1">
              <a:lumMod val="40000"/>
              <a:lumOff val="60000"/>
            </a:schemeClr>
          </a:solidFill>
        </p:spPr>
        <p:txBody>
          <a:bodyPr wrap="square">
            <a:spAutoFit/>
          </a:bodyPr>
          <a:lstStyle/>
          <a:p>
            <a:pPr lvl="0" algn="ctr"/>
            <a:r>
              <a:rPr lang="en-US" b="1" i="1" dirty="0"/>
              <a:t>Graber </a:t>
            </a:r>
            <a:r>
              <a:rPr lang="en-US" b="1" i="1" dirty="0" smtClean="0"/>
              <a:t>TM, </a:t>
            </a:r>
            <a:r>
              <a:rPr lang="en-US" b="1" i="1" dirty="0" err="1"/>
              <a:t>Rakosi</a:t>
            </a:r>
            <a:r>
              <a:rPr lang="en-US" b="1" i="1" dirty="0"/>
              <a:t> T, </a:t>
            </a:r>
            <a:r>
              <a:rPr lang="en-US" b="1" i="1" dirty="0" err="1"/>
              <a:t>Petrovic</a:t>
            </a:r>
            <a:r>
              <a:rPr lang="en-US" b="1" i="1" dirty="0"/>
              <a:t> </a:t>
            </a:r>
            <a:r>
              <a:rPr lang="en-US" b="1" i="1" dirty="0" smtClean="0"/>
              <a:t>G. </a:t>
            </a:r>
            <a:r>
              <a:rPr lang="en-US" i="1" dirty="0" err="1" smtClean="0"/>
              <a:t>Dentofacial</a:t>
            </a:r>
            <a:r>
              <a:rPr lang="en-US" i="1" dirty="0" smtClean="0"/>
              <a:t> </a:t>
            </a:r>
            <a:r>
              <a:rPr lang="en-US" i="1" dirty="0"/>
              <a:t>Orthopedics with functional Appliances; St. Louis, Mosby Co. 1985.</a:t>
            </a:r>
          </a:p>
        </p:txBody>
      </p:sp>
    </p:spTree>
    <p:extLst>
      <p:ext uri="{BB962C8B-B14F-4D97-AF65-F5344CB8AC3E}">
        <p14:creationId xmlns:p14="http://schemas.microsoft.com/office/powerpoint/2010/main" val="2716667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80728"/>
            <a:ext cx="8229600" cy="5184576"/>
          </a:xfrm>
        </p:spPr>
        <p:txBody>
          <a:bodyPr>
            <a:normAutofit/>
          </a:bodyPr>
          <a:lstStyle/>
          <a:p>
            <a:pPr marL="0" indent="0">
              <a:buNone/>
            </a:pPr>
            <a:endParaRPr lang="en-US" sz="2400" dirty="0" smtClean="0">
              <a:solidFill>
                <a:schemeClr val="tx1"/>
              </a:solidFill>
              <a:latin typeface="Gabriola" pitchFamily="82" charset="0"/>
            </a:endParaRPr>
          </a:p>
          <a:p>
            <a:pPr marL="0" indent="0" algn="just">
              <a:buNone/>
            </a:pPr>
            <a:r>
              <a:rPr lang="en-US" dirty="0" smtClean="0">
                <a:solidFill>
                  <a:schemeClr val="tx1"/>
                </a:solidFill>
                <a:latin typeface="Gabriola" panose="04040605051002020D02" pitchFamily="82" charset="0"/>
                <a:cs typeface="DokChampa" pitchFamily="34" charset="-34"/>
              </a:rPr>
              <a:t>The deep overbite that is due to the </a:t>
            </a:r>
            <a:r>
              <a:rPr lang="en-US" sz="3600" b="1" dirty="0" err="1" smtClean="0">
                <a:solidFill>
                  <a:srgbClr val="FF0000"/>
                </a:solidFill>
                <a:latin typeface="Gabriola" panose="04040605051002020D02" pitchFamily="82" charset="0"/>
                <a:cs typeface="DokChampa" pitchFamily="34" charset="-34"/>
              </a:rPr>
              <a:t>infraocclusion</a:t>
            </a:r>
            <a:r>
              <a:rPr lang="en-US" sz="3600" b="1" dirty="0" smtClean="0">
                <a:solidFill>
                  <a:srgbClr val="FF0000"/>
                </a:solidFill>
                <a:latin typeface="Gabriola" panose="04040605051002020D02" pitchFamily="82" charset="0"/>
                <a:cs typeface="DokChampa" pitchFamily="34" charset="-34"/>
              </a:rPr>
              <a:t> of molars </a:t>
            </a:r>
            <a:r>
              <a:rPr lang="en-US" dirty="0" smtClean="0">
                <a:solidFill>
                  <a:schemeClr val="tx1"/>
                </a:solidFill>
                <a:latin typeface="Gabriola" panose="04040605051002020D02" pitchFamily="82" charset="0"/>
                <a:cs typeface="DokChampa" pitchFamily="34" charset="-34"/>
              </a:rPr>
              <a:t>has the following features:</a:t>
            </a:r>
          </a:p>
          <a:p>
            <a:pPr algn="just"/>
            <a:r>
              <a:rPr lang="en-US" dirty="0" smtClean="0">
                <a:solidFill>
                  <a:schemeClr val="tx1"/>
                </a:solidFill>
                <a:latin typeface="Gabriola" panose="04040605051002020D02" pitchFamily="82" charset="0"/>
                <a:cs typeface="DokChampa" pitchFamily="34" charset="-34"/>
              </a:rPr>
              <a:t>The molars are partially erupted.</a:t>
            </a:r>
          </a:p>
          <a:p>
            <a:pPr algn="just"/>
            <a:r>
              <a:rPr lang="en-US" dirty="0" smtClean="0">
                <a:solidFill>
                  <a:schemeClr val="tx1"/>
                </a:solidFill>
                <a:latin typeface="Gabriola" panose="04040605051002020D02" pitchFamily="82" charset="0"/>
                <a:cs typeface="DokChampa" pitchFamily="34" charset="-34"/>
              </a:rPr>
              <a:t>The </a:t>
            </a:r>
            <a:r>
              <a:rPr lang="en-US" dirty="0" err="1" smtClean="0">
                <a:solidFill>
                  <a:schemeClr val="tx1"/>
                </a:solidFill>
                <a:latin typeface="Gabriola" panose="04040605051002020D02" pitchFamily="82" charset="0"/>
                <a:cs typeface="DokChampa" pitchFamily="34" charset="-34"/>
              </a:rPr>
              <a:t>interocclusal</a:t>
            </a:r>
            <a:r>
              <a:rPr lang="en-US" dirty="0" smtClean="0">
                <a:solidFill>
                  <a:schemeClr val="tx1"/>
                </a:solidFill>
                <a:latin typeface="Gabriola" panose="04040605051002020D02" pitchFamily="82" charset="0"/>
                <a:cs typeface="DokChampa" pitchFamily="34" charset="-34"/>
              </a:rPr>
              <a:t> space is large</a:t>
            </a:r>
          </a:p>
          <a:p>
            <a:pPr algn="just"/>
            <a:r>
              <a:rPr lang="en-US" dirty="0" smtClean="0">
                <a:latin typeface="Gabriola" panose="04040605051002020D02" pitchFamily="82" charset="0"/>
                <a:cs typeface="DokChampa" pitchFamily="34" charset="-34"/>
              </a:rPr>
              <a:t> </a:t>
            </a:r>
            <a:r>
              <a:rPr lang="en-US" dirty="0" smtClean="0">
                <a:solidFill>
                  <a:schemeClr val="tx1"/>
                </a:solidFill>
                <a:latin typeface="Gabriola" panose="04040605051002020D02" pitchFamily="82" charset="0"/>
                <a:cs typeface="DokChampa" pitchFamily="34" charset="-34"/>
              </a:rPr>
              <a:t>A lateral tongue thrust or posture is present.</a:t>
            </a:r>
          </a:p>
          <a:p>
            <a:pPr algn="just"/>
            <a:r>
              <a:rPr lang="en-US" dirty="0" smtClean="0">
                <a:solidFill>
                  <a:schemeClr val="tx1"/>
                </a:solidFill>
                <a:latin typeface="Gabriola" panose="04040605051002020D02" pitchFamily="82" charset="0"/>
                <a:cs typeface="DokChampa" pitchFamily="34" charset="-34"/>
              </a:rPr>
              <a:t> The distances between the maxillary and mandibular          basal planes and occlusal plane are short.</a:t>
            </a:r>
          </a:p>
          <a:p>
            <a:pPr marL="0" indent="0" algn="just">
              <a:buNone/>
            </a:pPr>
            <a:endParaRPr lang="en-US" dirty="0">
              <a:solidFill>
                <a:schemeClr val="tx1"/>
              </a:solidFill>
              <a:latin typeface="Gabriola" panose="04040605051002020D02" pitchFamily="82" charset="0"/>
            </a:endParaRPr>
          </a:p>
        </p:txBody>
      </p:sp>
    </p:spTree>
    <p:extLst>
      <p:ext uri="{BB962C8B-B14F-4D97-AF65-F5344CB8AC3E}">
        <p14:creationId xmlns:p14="http://schemas.microsoft.com/office/powerpoint/2010/main" val="2991224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52"/>
            <a:ext cx="8208912" cy="4493096"/>
          </a:xfrm>
        </p:spPr>
        <p:txBody>
          <a:bodyPr>
            <a:normAutofit/>
          </a:bodyPr>
          <a:lstStyle/>
          <a:p>
            <a:pPr marL="0" indent="0" algn="just">
              <a:buNone/>
            </a:pPr>
            <a:r>
              <a:rPr lang="en-US" dirty="0" smtClean="0">
                <a:solidFill>
                  <a:schemeClr val="tx1"/>
                </a:solidFill>
                <a:latin typeface="Gabriola" pitchFamily="82" charset="0"/>
              </a:rPr>
              <a:t>The deep overbite caused by </a:t>
            </a:r>
            <a:r>
              <a:rPr lang="en-US" sz="3600" b="1" dirty="0" err="1" smtClean="0">
                <a:solidFill>
                  <a:srgbClr val="FF0000"/>
                </a:solidFill>
                <a:latin typeface="Gabriola" pitchFamily="82" charset="0"/>
              </a:rPr>
              <a:t>supraeruption</a:t>
            </a:r>
            <a:r>
              <a:rPr lang="en-US" sz="3600" b="1" dirty="0" smtClean="0">
                <a:solidFill>
                  <a:srgbClr val="FF0000"/>
                </a:solidFill>
                <a:latin typeface="Gabriola" pitchFamily="82" charset="0"/>
              </a:rPr>
              <a:t> of incisors </a:t>
            </a:r>
            <a:r>
              <a:rPr lang="en-US" dirty="0" smtClean="0">
                <a:solidFill>
                  <a:schemeClr val="tx1"/>
                </a:solidFill>
                <a:latin typeface="Gabriola" pitchFamily="82" charset="0"/>
              </a:rPr>
              <a:t>has the following characteristics:</a:t>
            </a:r>
            <a:endParaRPr lang="en-US" b="1" dirty="0" smtClean="0">
              <a:solidFill>
                <a:schemeClr val="tx1"/>
              </a:solidFill>
              <a:latin typeface="Gabriola" pitchFamily="82" charset="0"/>
            </a:endParaRPr>
          </a:p>
          <a:p>
            <a:pPr marL="457200" indent="-457200" algn="just">
              <a:buAutoNum type="arabicParenR"/>
            </a:pPr>
            <a:r>
              <a:rPr lang="en-US" dirty="0" smtClean="0">
                <a:solidFill>
                  <a:schemeClr val="tx1"/>
                </a:solidFill>
                <a:latin typeface="Gabriola" pitchFamily="82" charset="0"/>
              </a:rPr>
              <a:t>The </a:t>
            </a:r>
            <a:r>
              <a:rPr lang="en-US" dirty="0" err="1" smtClean="0">
                <a:solidFill>
                  <a:schemeClr val="tx1"/>
                </a:solidFill>
                <a:latin typeface="Gabriola" pitchFamily="82" charset="0"/>
              </a:rPr>
              <a:t>incisal</a:t>
            </a:r>
            <a:r>
              <a:rPr lang="en-US" dirty="0" smtClean="0">
                <a:solidFill>
                  <a:schemeClr val="tx1"/>
                </a:solidFill>
                <a:latin typeface="Gabriola" pitchFamily="82" charset="0"/>
              </a:rPr>
              <a:t> margins of the incisors extend beyond the functional </a:t>
            </a:r>
            <a:r>
              <a:rPr lang="en-US" dirty="0" err="1" smtClean="0">
                <a:solidFill>
                  <a:schemeClr val="tx1"/>
                </a:solidFill>
                <a:latin typeface="Gabriola" pitchFamily="82" charset="0"/>
              </a:rPr>
              <a:t>occlusal</a:t>
            </a:r>
            <a:r>
              <a:rPr lang="en-US" dirty="0" smtClean="0">
                <a:solidFill>
                  <a:schemeClr val="tx1"/>
                </a:solidFill>
                <a:latin typeface="Gabriola" pitchFamily="82" charset="0"/>
              </a:rPr>
              <a:t> plane.</a:t>
            </a:r>
          </a:p>
          <a:p>
            <a:pPr marL="0" indent="0" algn="just">
              <a:buNone/>
            </a:pPr>
            <a:r>
              <a:rPr lang="en-US" dirty="0" smtClean="0">
                <a:solidFill>
                  <a:schemeClr val="tx1"/>
                </a:solidFill>
                <a:latin typeface="Gabriola" pitchFamily="82" charset="0"/>
              </a:rPr>
              <a:t>2)   The molars are fully erupted.</a:t>
            </a:r>
          </a:p>
          <a:p>
            <a:pPr marL="0" indent="0" algn="just">
              <a:buNone/>
            </a:pPr>
            <a:r>
              <a:rPr lang="en-US" dirty="0" smtClean="0">
                <a:solidFill>
                  <a:schemeClr val="tx1"/>
                </a:solidFill>
                <a:latin typeface="Gabriola" pitchFamily="82" charset="0"/>
              </a:rPr>
              <a:t>3)   The curve of </a:t>
            </a:r>
            <a:r>
              <a:rPr lang="en-US" dirty="0" err="1" smtClean="0">
                <a:solidFill>
                  <a:schemeClr val="tx1"/>
                </a:solidFill>
                <a:latin typeface="Gabriola" pitchFamily="82" charset="0"/>
              </a:rPr>
              <a:t>spee</a:t>
            </a:r>
            <a:r>
              <a:rPr lang="en-US" dirty="0" smtClean="0">
                <a:solidFill>
                  <a:schemeClr val="tx1"/>
                </a:solidFill>
                <a:latin typeface="Gabriola" pitchFamily="82" charset="0"/>
              </a:rPr>
              <a:t> is excessive.</a:t>
            </a:r>
          </a:p>
          <a:p>
            <a:pPr marL="0" indent="0" algn="just">
              <a:buNone/>
            </a:pPr>
            <a:r>
              <a:rPr lang="en-US" dirty="0" smtClean="0">
                <a:solidFill>
                  <a:schemeClr val="tx1"/>
                </a:solidFill>
                <a:latin typeface="Gabriola" pitchFamily="82" charset="0"/>
              </a:rPr>
              <a:t>4)   The </a:t>
            </a:r>
            <a:r>
              <a:rPr lang="en-US" dirty="0" err="1" smtClean="0">
                <a:solidFill>
                  <a:schemeClr val="tx1"/>
                </a:solidFill>
                <a:latin typeface="Gabriola" pitchFamily="82" charset="0"/>
              </a:rPr>
              <a:t>interocclusal</a:t>
            </a:r>
            <a:r>
              <a:rPr lang="en-US" dirty="0" smtClean="0">
                <a:solidFill>
                  <a:schemeClr val="tx1"/>
                </a:solidFill>
                <a:latin typeface="Gabriola" pitchFamily="82" charset="0"/>
              </a:rPr>
              <a:t> space is small.</a:t>
            </a:r>
          </a:p>
          <a:p>
            <a:pPr marL="0" indent="0" algn="just">
              <a:buNone/>
            </a:pPr>
            <a:endParaRPr lang="en-US" sz="2400" dirty="0">
              <a:solidFill>
                <a:schemeClr val="tx1"/>
              </a:solidFill>
              <a:latin typeface="EuroRoman" pitchFamily="2" charset="2"/>
            </a:endParaRPr>
          </a:p>
        </p:txBody>
      </p:sp>
    </p:spTree>
    <p:extLst>
      <p:ext uri="{BB962C8B-B14F-4D97-AF65-F5344CB8AC3E}">
        <p14:creationId xmlns:p14="http://schemas.microsoft.com/office/powerpoint/2010/main" val="2395642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Dentoalveolar </a:t>
            </a:r>
            <a:r>
              <a:rPr lang="en-US" i="1" u="sng" dirty="0" smtClean="0">
                <a:solidFill>
                  <a:srgbClr val="FF0000"/>
                </a:solidFill>
              </a:rPr>
              <a:t>vs</a:t>
            </a:r>
            <a:r>
              <a:rPr lang="en-US" i="1" u="sng" dirty="0" smtClean="0"/>
              <a:t> skeletal deep bite </a:t>
            </a:r>
            <a:endParaRPr lang="en-US" i="1" u="sng" dirty="0"/>
          </a:p>
        </p:txBody>
      </p:sp>
      <p:pic>
        <p:nvPicPr>
          <p:cNvPr id="4" name="Content Placeholder 3" descr="4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47239" y="1772816"/>
            <a:ext cx="8239561" cy="417646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04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659" y="179966"/>
            <a:ext cx="8229600" cy="1143000"/>
          </a:xfrm>
        </p:spPr>
        <p:txBody>
          <a:bodyPr/>
          <a:lstStyle/>
          <a:p>
            <a:r>
              <a:rPr lang="en-US" i="1" u="sng" dirty="0" smtClean="0"/>
              <a:t>Skeletal deep bite</a:t>
            </a:r>
            <a:endParaRPr lang="en-US" i="1" u="sng" dirty="0"/>
          </a:p>
        </p:txBody>
      </p:sp>
      <p:sp>
        <p:nvSpPr>
          <p:cNvPr id="4" name="Content Placeholder 3"/>
          <p:cNvSpPr>
            <a:spLocks noGrp="1"/>
          </p:cNvSpPr>
          <p:nvPr>
            <p:ph idx="1"/>
          </p:nvPr>
        </p:nvSpPr>
        <p:spPr>
          <a:xfrm>
            <a:off x="5508104" y="1052736"/>
            <a:ext cx="3312368" cy="4602163"/>
          </a:xfrm>
        </p:spPr>
        <p:txBody>
          <a:bodyPr>
            <a:noAutofit/>
          </a:bodyPr>
          <a:lstStyle/>
          <a:p>
            <a:pPr marL="514350" indent="-514350" algn="just">
              <a:buAutoNum type="alphaUcParenR"/>
            </a:pPr>
            <a:r>
              <a:rPr lang="en-US" sz="2800" dirty="0" smtClean="0">
                <a:solidFill>
                  <a:schemeClr val="tx1"/>
                </a:solidFill>
                <a:latin typeface="Gabriola" pitchFamily="82" charset="0"/>
              </a:rPr>
              <a:t>Normal skeletal relationship </a:t>
            </a:r>
          </a:p>
          <a:p>
            <a:pPr marL="514350" indent="-514350" algn="just">
              <a:buAutoNum type="alphaUcParenR"/>
            </a:pPr>
            <a:r>
              <a:rPr lang="en-US" sz="2800" dirty="0" smtClean="0">
                <a:solidFill>
                  <a:schemeClr val="tx1"/>
                </a:solidFill>
                <a:latin typeface="Gabriola" pitchFamily="82" charset="0"/>
              </a:rPr>
              <a:t>Skeletal deep bite due to upward and forward rotation of the mandible </a:t>
            </a:r>
          </a:p>
          <a:p>
            <a:pPr marL="514350" indent="-514350" algn="just">
              <a:buAutoNum type="alphaUcParenR"/>
            </a:pPr>
            <a:r>
              <a:rPr lang="en-US" sz="2800" dirty="0" smtClean="0">
                <a:solidFill>
                  <a:schemeClr val="tx1"/>
                </a:solidFill>
                <a:latin typeface="Gabriola" pitchFamily="82" charset="0"/>
              </a:rPr>
              <a:t>Skeletal deep bite due to downward and forward rotation of the maxilla  </a:t>
            </a:r>
          </a:p>
          <a:p>
            <a:pPr marL="514350" indent="-514350" algn="just">
              <a:buAutoNum type="alphaUcParenR"/>
            </a:pPr>
            <a:r>
              <a:rPr lang="en-US" sz="2800" dirty="0" smtClean="0">
                <a:solidFill>
                  <a:schemeClr val="tx1"/>
                </a:solidFill>
                <a:latin typeface="Gabriola" pitchFamily="82" charset="0"/>
              </a:rPr>
              <a:t>Skeletal deep bite due to combination of B &amp; C.</a:t>
            </a:r>
            <a:endParaRPr lang="en-US" sz="2800" dirty="0">
              <a:solidFill>
                <a:schemeClr val="tx1"/>
              </a:solidFill>
              <a:latin typeface="Gabriola" pitchFamily="82" charset="0"/>
            </a:endParaRPr>
          </a:p>
        </p:txBody>
      </p:sp>
      <p:pic>
        <p:nvPicPr>
          <p:cNvPr id="5" name="Picture 4" descr="C:\Users\SAPAN\AppData\Local\Temp\Rar$DIa0.897\WhatsApp Image 2020-04-14 at 4.43.45 AM (1).jpeg"/>
          <p:cNvPicPr/>
          <p:nvPr/>
        </p:nvPicPr>
        <p:blipFill>
          <a:blip r:embed="rId2"/>
          <a:srcRect b="9097"/>
          <a:stretch>
            <a:fillRect/>
          </a:stretch>
        </p:blipFill>
        <p:spPr bwMode="auto">
          <a:xfrm>
            <a:off x="179512" y="1628800"/>
            <a:ext cx="5112568" cy="42687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0610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2249"/>
            <a:ext cx="8229600" cy="899084"/>
          </a:xfrm>
        </p:spPr>
        <p:txBody>
          <a:bodyPr/>
          <a:lstStyle/>
          <a:p>
            <a:r>
              <a:rPr lang="en-US" i="1" u="sng" dirty="0" smtClean="0"/>
              <a:t>Skeletal deep bite</a:t>
            </a:r>
            <a:endParaRPr lang="en-US" i="1" u="sng" dirty="0"/>
          </a:p>
        </p:txBody>
      </p:sp>
      <p:pic>
        <p:nvPicPr>
          <p:cNvPr id="3074" name="Picture 2" descr="Picture 08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15277" t="9259" r="12500" b="16667"/>
          <a:stretch>
            <a:fillRect/>
          </a:stretch>
        </p:blipFill>
        <p:spPr bwMode="auto">
          <a:xfrm>
            <a:off x="179512" y="1702190"/>
            <a:ext cx="5099502" cy="423700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5502007" y="1337030"/>
            <a:ext cx="3352800" cy="4602163"/>
          </a:xfrm>
        </p:spPr>
        <p:txBody>
          <a:bodyPr>
            <a:noAutofit/>
          </a:bodyPr>
          <a:lstStyle/>
          <a:p>
            <a:pPr lvl="0" algn="just">
              <a:buFont typeface="Wingdings" pitchFamily="2" charset="2"/>
              <a:buChar char="v"/>
            </a:pPr>
            <a:r>
              <a:rPr lang="en-US" sz="2800" dirty="0" smtClean="0">
                <a:latin typeface="Gabriola" pitchFamily="82" charset="0"/>
              </a:rPr>
              <a:t>Due to (upward and forward) anticlockwise rotation of mandible or clockwise rotation of maxilla or due to combination of both. </a:t>
            </a:r>
          </a:p>
          <a:p>
            <a:pPr algn="just">
              <a:buFont typeface="Wingdings" pitchFamily="2" charset="2"/>
              <a:buChar char="v"/>
            </a:pPr>
            <a:r>
              <a:rPr lang="en-US" sz="2800" dirty="0" smtClean="0">
                <a:latin typeface="Gabriola" pitchFamily="82" charset="0"/>
              </a:rPr>
              <a:t>The </a:t>
            </a:r>
            <a:r>
              <a:rPr lang="en-US" sz="2800" dirty="0" err="1" smtClean="0">
                <a:latin typeface="Gabriola" pitchFamily="82" charset="0"/>
              </a:rPr>
              <a:t>dimished</a:t>
            </a:r>
            <a:r>
              <a:rPr lang="en-US" sz="2800" dirty="0" smtClean="0">
                <a:latin typeface="Gabriola" pitchFamily="82" charset="0"/>
              </a:rPr>
              <a:t> anterior vertical height of the face is an important criterion for diagnosis of skeletal deep overbites.</a:t>
            </a:r>
            <a:endParaRPr lang="en-US" sz="2800" dirty="0">
              <a:solidFill>
                <a:schemeClr val="tx1"/>
              </a:solidFill>
              <a:latin typeface="Gabriola" pitchFamily="82" charset="0"/>
            </a:endParaRPr>
          </a:p>
        </p:txBody>
      </p:sp>
    </p:spTree>
    <p:extLst>
      <p:ext uri="{BB962C8B-B14F-4D97-AF65-F5344CB8AC3E}">
        <p14:creationId xmlns:p14="http://schemas.microsoft.com/office/powerpoint/2010/main" val="2089537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457200" y="346869"/>
            <a:ext cx="4040188" cy="639762"/>
          </a:xfrm>
        </p:spPr>
        <p:txBody>
          <a:bodyPr>
            <a:normAutofit/>
          </a:bodyPr>
          <a:lstStyle/>
          <a:p>
            <a:pPr algn="ctr"/>
            <a:r>
              <a:rPr lang="en-US" sz="2800" i="1" dirty="0" smtClean="0"/>
              <a:t>TRUE</a:t>
            </a:r>
            <a:r>
              <a:rPr lang="en-US" sz="2800" dirty="0" smtClean="0"/>
              <a:t> DEEP BITE</a:t>
            </a:r>
            <a:endParaRPr lang="en-US" sz="2800" dirty="0"/>
          </a:p>
        </p:txBody>
      </p:sp>
      <p:sp>
        <p:nvSpPr>
          <p:cNvPr id="9" name="Content Placeholder 8"/>
          <p:cNvSpPr>
            <a:spLocks noGrp="1"/>
          </p:cNvSpPr>
          <p:nvPr>
            <p:ph sz="half" idx="2"/>
          </p:nvPr>
        </p:nvSpPr>
        <p:spPr>
          <a:xfrm>
            <a:off x="179512" y="1306512"/>
            <a:ext cx="4317876" cy="3951288"/>
          </a:xfrm>
        </p:spPr>
        <p:txBody>
          <a:bodyPr>
            <a:noAutofit/>
          </a:bodyPr>
          <a:lstStyle/>
          <a:p>
            <a:pPr algn="just">
              <a:lnSpc>
                <a:spcPct val="150000"/>
              </a:lnSpc>
            </a:pPr>
            <a:r>
              <a:rPr lang="en-US" sz="2800" dirty="0" smtClean="0">
                <a:latin typeface="Gabriola" pitchFamily="82" charset="0"/>
              </a:rPr>
              <a:t>This is caused by </a:t>
            </a:r>
            <a:r>
              <a:rPr lang="en-US" sz="2800" b="1" dirty="0" smtClean="0">
                <a:latin typeface="Gabriola" pitchFamily="82" charset="0"/>
              </a:rPr>
              <a:t>infra-occlusion of the posterior</a:t>
            </a:r>
            <a:r>
              <a:rPr lang="en-US" sz="2800" dirty="0" smtClean="0">
                <a:latin typeface="Gabriola" pitchFamily="82" charset="0"/>
              </a:rPr>
              <a:t> segments.</a:t>
            </a:r>
          </a:p>
          <a:p>
            <a:pPr algn="just">
              <a:lnSpc>
                <a:spcPct val="150000"/>
              </a:lnSpc>
            </a:pPr>
            <a:r>
              <a:rPr lang="en-US" sz="2800" dirty="0" smtClean="0">
                <a:latin typeface="Gabriola" pitchFamily="82" charset="0"/>
              </a:rPr>
              <a:t>lateral tongue posture of tongue thrust - The interposition of tongue prevents the eruption of the posterior teeth. It can also occur due to premature loss of posterior teeth</a:t>
            </a:r>
            <a:endParaRPr lang="en-US" sz="2800" dirty="0">
              <a:latin typeface="Gabriola" pitchFamily="82" charset="0"/>
            </a:endParaRPr>
          </a:p>
        </p:txBody>
      </p:sp>
      <p:sp>
        <p:nvSpPr>
          <p:cNvPr id="10" name="Text Placeholder 9"/>
          <p:cNvSpPr>
            <a:spLocks noGrp="1"/>
          </p:cNvSpPr>
          <p:nvPr>
            <p:ph type="body" sz="quarter" idx="3"/>
          </p:nvPr>
        </p:nvSpPr>
        <p:spPr>
          <a:xfrm>
            <a:off x="4645025" y="346869"/>
            <a:ext cx="4041775" cy="639762"/>
          </a:xfrm>
        </p:spPr>
        <p:txBody>
          <a:bodyPr>
            <a:normAutofit/>
          </a:bodyPr>
          <a:lstStyle/>
          <a:p>
            <a:pPr algn="ctr"/>
            <a:r>
              <a:rPr lang="en-US" sz="2800" dirty="0" smtClean="0"/>
              <a:t>PSEUDO DEEP BITE</a:t>
            </a:r>
            <a:endParaRPr lang="en-US" sz="2800" dirty="0"/>
          </a:p>
        </p:txBody>
      </p:sp>
      <p:sp>
        <p:nvSpPr>
          <p:cNvPr id="11" name="Content Placeholder 10"/>
          <p:cNvSpPr>
            <a:spLocks noGrp="1"/>
          </p:cNvSpPr>
          <p:nvPr>
            <p:ph sz="quarter" idx="4"/>
          </p:nvPr>
        </p:nvSpPr>
        <p:spPr>
          <a:xfrm>
            <a:off x="4645025" y="1306512"/>
            <a:ext cx="4175447" cy="3951288"/>
          </a:xfrm>
        </p:spPr>
        <p:txBody>
          <a:bodyPr>
            <a:noAutofit/>
          </a:bodyPr>
          <a:lstStyle/>
          <a:p>
            <a:pPr algn="just">
              <a:lnSpc>
                <a:spcPct val="150000"/>
              </a:lnSpc>
            </a:pPr>
            <a:r>
              <a:rPr lang="en-US" sz="2800" dirty="0" smtClean="0">
                <a:latin typeface="Gabriola" pitchFamily="82" charset="0"/>
              </a:rPr>
              <a:t>This is caused by </a:t>
            </a:r>
            <a:r>
              <a:rPr lang="en-US" sz="2800" b="1" dirty="0" smtClean="0">
                <a:latin typeface="Gabriola" pitchFamily="82" charset="0"/>
              </a:rPr>
              <a:t>over-eruption of the anterior teeth</a:t>
            </a:r>
            <a:r>
              <a:rPr lang="en-US" sz="2800" dirty="0" smtClean="0">
                <a:latin typeface="Gabriola" pitchFamily="82" charset="0"/>
              </a:rPr>
              <a:t> that already has </a:t>
            </a:r>
            <a:r>
              <a:rPr lang="en-US" sz="2800" b="1" dirty="0" smtClean="0">
                <a:latin typeface="Gabriola" pitchFamily="82" charset="0"/>
              </a:rPr>
              <a:t>normal eruption of the posterior</a:t>
            </a:r>
            <a:r>
              <a:rPr lang="en-US" sz="2800" dirty="0" smtClean="0">
                <a:latin typeface="Gabriola" pitchFamily="82" charset="0"/>
              </a:rPr>
              <a:t> segment</a:t>
            </a:r>
          </a:p>
          <a:p>
            <a:pPr algn="just">
              <a:lnSpc>
                <a:spcPct val="150000"/>
              </a:lnSpc>
            </a:pPr>
            <a:r>
              <a:rPr lang="en-US" sz="2800" dirty="0" smtClean="0">
                <a:latin typeface="Gabriola" pitchFamily="82" charset="0"/>
              </a:rPr>
              <a:t>Due to the presence of the</a:t>
            </a:r>
          </a:p>
          <a:p>
            <a:pPr algn="just">
              <a:lnSpc>
                <a:spcPct val="150000"/>
              </a:lnSpc>
              <a:buFont typeface="EuroRoman" pitchFamily="2" charset="2"/>
              <a:buChar char=" "/>
            </a:pPr>
            <a:r>
              <a:rPr lang="en-US" sz="2800" dirty="0" smtClean="0">
                <a:latin typeface="Gabriola" pitchFamily="82" charset="0"/>
              </a:rPr>
              <a:t>increased </a:t>
            </a:r>
            <a:r>
              <a:rPr lang="en-US" sz="2800" dirty="0" err="1" smtClean="0">
                <a:latin typeface="Gabriola" pitchFamily="82" charset="0"/>
              </a:rPr>
              <a:t>overjet</a:t>
            </a:r>
            <a:r>
              <a:rPr lang="en-US" sz="2800" dirty="0" smtClean="0">
                <a:latin typeface="Gabriola" pitchFamily="82" charset="0"/>
              </a:rPr>
              <a:t>, the lower </a:t>
            </a:r>
          </a:p>
          <a:p>
            <a:pPr algn="just">
              <a:lnSpc>
                <a:spcPct val="150000"/>
              </a:lnSpc>
              <a:buFont typeface="EuroRoman" pitchFamily="2" charset="2"/>
              <a:buChar char=" "/>
            </a:pPr>
            <a:r>
              <a:rPr lang="en-US" sz="2800" dirty="0" smtClean="0">
                <a:latin typeface="Gabriola" pitchFamily="82" charset="0"/>
              </a:rPr>
              <a:t>incisors to </a:t>
            </a:r>
            <a:r>
              <a:rPr lang="en-US" sz="2800" dirty="0" err="1" smtClean="0">
                <a:latin typeface="Gabriola" pitchFamily="82" charset="0"/>
              </a:rPr>
              <a:t>overerupt</a:t>
            </a:r>
            <a:r>
              <a:rPr lang="en-US" sz="2800" dirty="0" smtClean="0">
                <a:latin typeface="Gabriola" pitchFamily="82" charset="0"/>
              </a:rPr>
              <a:t> until they meet the palatal mucosa.</a:t>
            </a:r>
            <a:endParaRPr lang="en-US" sz="2800" dirty="0">
              <a:latin typeface="Gabriola" pitchFamily="82" charset="0"/>
            </a:endParaRPr>
          </a:p>
        </p:txBody>
      </p:sp>
      <p:sp>
        <p:nvSpPr>
          <p:cNvPr id="2" name="TextBox 1"/>
          <p:cNvSpPr txBox="1"/>
          <p:nvPr/>
        </p:nvSpPr>
        <p:spPr>
          <a:xfrm>
            <a:off x="2123728" y="0"/>
            <a:ext cx="5472608" cy="954107"/>
          </a:xfrm>
          <a:prstGeom prst="rect">
            <a:avLst/>
          </a:prstGeom>
          <a:noFill/>
        </p:spPr>
        <p:txBody>
          <a:bodyPr wrap="square" rtlCol="0">
            <a:spAutoFit/>
          </a:bodyPr>
          <a:lstStyle/>
          <a:p>
            <a:pPr algn="ctr"/>
            <a:r>
              <a:rPr lang="en-US" sz="2800" b="1" dirty="0">
                <a:latin typeface="Gabriola" pitchFamily="82" charset="0"/>
              </a:rPr>
              <a:t>Depending on the functional classification</a:t>
            </a:r>
          </a:p>
          <a:p>
            <a:pPr algn="ctr"/>
            <a:endParaRPr lang="en-US" sz="2800" dirty="0"/>
          </a:p>
        </p:txBody>
      </p:sp>
    </p:spTree>
    <p:extLst>
      <p:ext uri="{BB962C8B-B14F-4D97-AF65-F5344CB8AC3E}">
        <p14:creationId xmlns:p14="http://schemas.microsoft.com/office/powerpoint/2010/main" val="3597326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25617" y="1458435"/>
            <a:ext cx="6945086" cy="827318"/>
          </a:xfrm>
        </p:spPr>
        <p:txBody>
          <a:bodyPr>
            <a:normAutofit/>
          </a:bodyPr>
          <a:lstStyle/>
          <a:p>
            <a:pPr algn="ctr"/>
            <a:r>
              <a:rPr lang="en-US" b="1" dirty="0" smtClean="0">
                <a:solidFill>
                  <a:schemeClr val="tx1"/>
                </a:solidFill>
                <a:effectLst/>
                <a:latin typeface="Times New Roman" panose="02020603050405020304" pitchFamily="18" charset="0"/>
                <a:cs typeface="Times New Roman" panose="02020603050405020304" pitchFamily="18" charset="0"/>
              </a:rPr>
              <a:t>Specific learning Objectives </a:t>
            </a:r>
            <a:endParaRPr lang="en-US" sz="2325" b="1"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879972839"/>
              </p:ext>
            </p:extLst>
          </p:nvPr>
        </p:nvGraphicFramePr>
        <p:xfrm>
          <a:off x="755576" y="2645771"/>
          <a:ext cx="7704855" cy="3663548"/>
        </p:xfrm>
        <a:graphic>
          <a:graphicData uri="http://schemas.openxmlformats.org/drawingml/2006/table">
            <a:tbl>
              <a:tblPr firstRow="1" bandRow="1">
                <a:tableStyleId>{5C22544A-7EE6-4342-B048-85BDC9FD1C3A}</a:tableStyleId>
              </a:tblPr>
              <a:tblGrid>
                <a:gridCol w="2568285">
                  <a:extLst>
                    <a:ext uri="{9D8B030D-6E8A-4147-A177-3AD203B41FA5}">
                      <a16:colId xmlns:a16="http://schemas.microsoft.com/office/drawing/2014/main" val="3835478058"/>
                    </a:ext>
                  </a:extLst>
                </a:gridCol>
                <a:gridCol w="2568285">
                  <a:extLst>
                    <a:ext uri="{9D8B030D-6E8A-4147-A177-3AD203B41FA5}">
                      <a16:colId xmlns:a16="http://schemas.microsoft.com/office/drawing/2014/main" val="3652206149"/>
                    </a:ext>
                  </a:extLst>
                </a:gridCol>
                <a:gridCol w="2568285">
                  <a:extLst>
                    <a:ext uri="{9D8B030D-6E8A-4147-A177-3AD203B41FA5}">
                      <a16:colId xmlns:a16="http://schemas.microsoft.com/office/drawing/2014/main" val="3828276593"/>
                    </a:ext>
                  </a:extLst>
                </a:gridCol>
              </a:tblGrid>
              <a:tr h="523364">
                <a:tc>
                  <a:txBody>
                    <a:bodyPr/>
                    <a:lstStyle/>
                    <a:p>
                      <a:pPr algn="ctr"/>
                      <a:r>
                        <a:rPr lang="en-US" sz="1800" dirty="0" smtClean="0"/>
                        <a:t>CORE AREAS</a:t>
                      </a:r>
                      <a:endParaRPr lang="en-US" sz="1800" dirty="0"/>
                    </a:p>
                  </a:txBody>
                  <a:tcPr marL="68580" marR="68580" marT="34290" marB="34290"/>
                </a:tc>
                <a:tc>
                  <a:txBody>
                    <a:bodyPr/>
                    <a:lstStyle/>
                    <a:p>
                      <a:pPr algn="ctr"/>
                      <a:r>
                        <a:rPr lang="en-US" sz="1800" dirty="0" smtClean="0"/>
                        <a:t>DOMAIN</a:t>
                      </a:r>
                      <a:endParaRPr lang="en-US" sz="1800" dirty="0"/>
                    </a:p>
                  </a:txBody>
                  <a:tcPr marL="68580" marR="68580" marT="34290" marB="34290"/>
                </a:tc>
                <a:tc>
                  <a:txBody>
                    <a:bodyPr/>
                    <a:lstStyle/>
                    <a:p>
                      <a:pPr algn="ctr"/>
                      <a:r>
                        <a:rPr lang="en-US" sz="1800" dirty="0" smtClean="0"/>
                        <a:t>CATEGORY</a:t>
                      </a:r>
                      <a:endParaRPr lang="en-US" sz="1800" dirty="0"/>
                    </a:p>
                  </a:txBody>
                  <a:tcPr marL="68580" marR="68580" marT="34290" marB="34290"/>
                </a:tc>
                <a:extLst>
                  <a:ext uri="{0D108BD9-81ED-4DB2-BD59-A6C34878D82A}">
                    <a16:rowId xmlns:a16="http://schemas.microsoft.com/office/drawing/2014/main" val="3303900876"/>
                  </a:ext>
                </a:extLst>
              </a:tr>
              <a:tr h="523364">
                <a:tc>
                  <a:txBody>
                    <a:bodyPr/>
                    <a:lstStyle/>
                    <a:p>
                      <a:r>
                        <a:rPr lang="en-US" sz="1800" dirty="0" smtClean="0"/>
                        <a:t>INTRODUCTION</a:t>
                      </a:r>
                      <a:endParaRPr lang="en-US" sz="1800" dirty="0"/>
                    </a:p>
                  </a:txBody>
                  <a:tcPr marL="68580" marR="68580" marT="34290" marB="34290"/>
                </a:tc>
                <a:tc>
                  <a:txBody>
                    <a:bodyPr/>
                    <a:lstStyle/>
                    <a:p>
                      <a:r>
                        <a:rPr lang="en-US" sz="1800" dirty="0" smtClean="0"/>
                        <a:t>AFFECTIVE</a:t>
                      </a:r>
                      <a:endParaRPr lang="en-US" sz="1800" dirty="0"/>
                    </a:p>
                  </a:txBody>
                  <a:tcPr marL="68580" marR="68580" marT="34290" marB="34290"/>
                </a:tc>
                <a:tc>
                  <a:txBody>
                    <a:bodyPr/>
                    <a:lstStyle/>
                    <a:p>
                      <a:r>
                        <a:rPr lang="en-US" sz="1800" dirty="0" smtClean="0"/>
                        <a:t>DESIRE TO KNOW</a:t>
                      </a:r>
                      <a:endParaRPr lang="en-US" sz="1800" dirty="0"/>
                    </a:p>
                  </a:txBody>
                  <a:tcPr marL="68580" marR="68580" marT="34290" marB="34290"/>
                </a:tc>
                <a:extLst>
                  <a:ext uri="{0D108BD9-81ED-4DB2-BD59-A6C34878D82A}">
                    <a16:rowId xmlns:a16="http://schemas.microsoft.com/office/drawing/2014/main" val="4062821912"/>
                  </a:ext>
                </a:extLst>
              </a:tr>
              <a:tr h="523364">
                <a:tc>
                  <a:txBody>
                    <a:bodyPr/>
                    <a:lstStyle/>
                    <a:p>
                      <a:r>
                        <a:rPr lang="en-US" sz="1800" dirty="0" smtClean="0"/>
                        <a:t>ZONES OF DEEP BITE</a:t>
                      </a:r>
                      <a:endParaRPr lang="en-US" sz="1800" dirty="0"/>
                    </a:p>
                  </a:txBody>
                  <a:tcPr marL="68580" marR="68580" marT="34290" marB="34290"/>
                </a:tc>
                <a:tc>
                  <a:txBody>
                    <a:bodyPr/>
                    <a:lstStyle/>
                    <a:p>
                      <a:r>
                        <a:rPr lang="en-US" sz="1800" dirty="0" smtClean="0"/>
                        <a:t>COGNITIVE</a:t>
                      </a:r>
                      <a:endParaRPr lang="en-US" sz="18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NICE TO </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KNOW</a:t>
                      </a:r>
                    </a:p>
                  </a:txBody>
                  <a:tcPr marL="68580" marR="68580" marT="34290" marB="34290"/>
                </a:tc>
                <a:extLst>
                  <a:ext uri="{0D108BD9-81ED-4DB2-BD59-A6C34878D82A}">
                    <a16:rowId xmlns:a16="http://schemas.microsoft.com/office/drawing/2014/main" val="1545171783"/>
                  </a:ext>
                </a:extLst>
              </a:tr>
              <a:tr h="523364">
                <a:tc>
                  <a:txBody>
                    <a:bodyPr/>
                    <a:lstStyle/>
                    <a:p>
                      <a:r>
                        <a:rPr lang="en-US" sz="1800" dirty="0" smtClean="0"/>
                        <a:t>CLASSIFICATION</a:t>
                      </a:r>
                      <a:endParaRPr lang="en-US" sz="1800" dirty="0"/>
                    </a:p>
                  </a:txBody>
                  <a:tcPr marL="68580" marR="68580" marT="34290" marB="34290"/>
                </a:tc>
                <a:tc>
                  <a:txBody>
                    <a:bodyPr/>
                    <a:lstStyle/>
                    <a:p>
                      <a:r>
                        <a:rPr lang="en-US" sz="1800" dirty="0" smtClean="0"/>
                        <a:t>COGNITIVE</a:t>
                      </a:r>
                      <a:endParaRPr lang="en-US" sz="1800" dirty="0"/>
                    </a:p>
                  </a:txBody>
                  <a:tcPr marL="68580" marR="68580" marT="34290" marB="34290"/>
                </a:tc>
                <a:tc>
                  <a:txBody>
                    <a:bodyPr/>
                    <a:lstStyle/>
                    <a:p>
                      <a:r>
                        <a:rPr lang="en-US" sz="1800" dirty="0" smtClean="0"/>
                        <a:t>MUST KNOW</a:t>
                      </a:r>
                      <a:endParaRPr lang="en-US" sz="1800" dirty="0"/>
                    </a:p>
                  </a:txBody>
                  <a:tcPr marL="68580" marR="68580" marT="34290" marB="34290"/>
                </a:tc>
                <a:extLst>
                  <a:ext uri="{0D108BD9-81ED-4DB2-BD59-A6C34878D82A}">
                    <a16:rowId xmlns:a16="http://schemas.microsoft.com/office/drawing/2014/main" val="218556853"/>
                  </a:ext>
                </a:extLst>
              </a:tr>
              <a:tr h="523364">
                <a:tc>
                  <a:txBody>
                    <a:bodyPr/>
                    <a:lstStyle/>
                    <a:p>
                      <a:r>
                        <a:rPr lang="en-US" sz="1800" dirty="0" smtClean="0"/>
                        <a:t>ETIOLOGY &amp; DIAGNOSIS</a:t>
                      </a:r>
                      <a:endParaRPr lang="en-US" sz="18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COGNITIVE</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NICE TO KNOW</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extLst>
                  <a:ext uri="{0D108BD9-81ED-4DB2-BD59-A6C34878D82A}">
                    <a16:rowId xmlns:a16="http://schemas.microsoft.com/office/drawing/2014/main" val="158370348"/>
                  </a:ext>
                </a:extLst>
              </a:tr>
              <a:tr h="523364">
                <a:tc>
                  <a:txBody>
                    <a:bodyPr/>
                    <a:lstStyle/>
                    <a:p>
                      <a:r>
                        <a:rPr lang="en-US" sz="1800" dirty="0" smtClean="0"/>
                        <a:t>CLINICAL FEATURES</a:t>
                      </a:r>
                      <a:endParaRPr lang="en-US" sz="18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COGNITIVE</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MUST KNOW</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extLst>
                  <a:ext uri="{0D108BD9-81ED-4DB2-BD59-A6C34878D82A}">
                    <a16:rowId xmlns:a16="http://schemas.microsoft.com/office/drawing/2014/main" val="1654817772"/>
                  </a:ext>
                </a:extLst>
              </a:tr>
              <a:tr h="523364">
                <a:tc>
                  <a:txBody>
                    <a:bodyPr/>
                    <a:lstStyle/>
                    <a:p>
                      <a:r>
                        <a:rPr lang="en-US" sz="1800" dirty="0" smtClean="0"/>
                        <a:t>TREATMENT</a:t>
                      </a:r>
                      <a:endParaRPr lang="en-US" sz="1800" dirty="0"/>
                    </a:p>
                  </a:txBody>
                  <a:tcPr marL="68580" marR="68580" marT="34290" marB="34290"/>
                </a:tc>
                <a:tc>
                  <a:txBody>
                    <a:bodyPr/>
                    <a:lstStyle/>
                    <a:p>
                      <a:r>
                        <a:rPr lang="en-US" sz="1800" dirty="0" smtClean="0"/>
                        <a:t>PSYCHOMOTOR</a:t>
                      </a:r>
                      <a:endParaRPr lang="en-US" sz="1800" dirty="0"/>
                    </a:p>
                  </a:txBody>
                  <a:tcPr marL="68580" marR="68580" marT="34290" marB="34290"/>
                </a:tc>
                <a:tc>
                  <a:txBody>
                    <a:bodyPr/>
                    <a:lstStyle/>
                    <a:p>
                      <a:r>
                        <a:rPr lang="en-US" sz="1800" smtClean="0"/>
                        <a:t>MUST </a:t>
                      </a:r>
                      <a:r>
                        <a:rPr lang="en-US" sz="1800" dirty="0" smtClean="0"/>
                        <a:t>KNOW</a:t>
                      </a:r>
                      <a:endParaRPr lang="en-US" sz="1800" dirty="0"/>
                    </a:p>
                  </a:txBody>
                  <a:tcPr marL="68580" marR="68580" marT="34290" marB="34290"/>
                </a:tc>
                <a:extLst>
                  <a:ext uri="{0D108BD9-81ED-4DB2-BD59-A6C34878D82A}">
                    <a16:rowId xmlns:a16="http://schemas.microsoft.com/office/drawing/2014/main" val="528832111"/>
                  </a:ext>
                </a:extLst>
              </a:tr>
            </a:tbl>
          </a:graphicData>
        </a:graphic>
      </p:graphicFrame>
    </p:spTree>
    <p:extLst>
      <p:ext uri="{BB962C8B-B14F-4D97-AF65-F5344CB8AC3E}">
        <p14:creationId xmlns:p14="http://schemas.microsoft.com/office/powerpoint/2010/main" val="1178311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429108" y="346869"/>
            <a:ext cx="4040188" cy="639762"/>
          </a:xfrm>
        </p:spPr>
        <p:txBody>
          <a:bodyPr>
            <a:normAutofit/>
          </a:bodyPr>
          <a:lstStyle/>
          <a:p>
            <a:pPr algn="ctr"/>
            <a:r>
              <a:rPr lang="en-US" sz="2800" i="1" dirty="0" smtClean="0"/>
              <a:t>TRUE DEEP BITE</a:t>
            </a:r>
            <a:endParaRPr lang="en-US" sz="2800" i="1" dirty="0"/>
          </a:p>
        </p:txBody>
      </p:sp>
      <p:sp>
        <p:nvSpPr>
          <p:cNvPr id="9" name="Content Placeholder 8"/>
          <p:cNvSpPr>
            <a:spLocks noGrp="1"/>
          </p:cNvSpPr>
          <p:nvPr>
            <p:ph sz="half" idx="2"/>
          </p:nvPr>
        </p:nvSpPr>
        <p:spPr>
          <a:xfrm>
            <a:off x="323528" y="1196752"/>
            <a:ext cx="4040188" cy="5218174"/>
          </a:xfrm>
        </p:spPr>
        <p:txBody>
          <a:bodyPr>
            <a:noAutofit/>
          </a:bodyPr>
          <a:lstStyle/>
          <a:p>
            <a:pPr algn="just">
              <a:lnSpc>
                <a:spcPct val="150000"/>
              </a:lnSpc>
            </a:pPr>
            <a:r>
              <a:rPr lang="en-US" sz="2800" dirty="0">
                <a:latin typeface="Gabriola" pitchFamily="82" charset="0"/>
              </a:rPr>
              <a:t>These patients </a:t>
            </a:r>
            <a:r>
              <a:rPr lang="en-US" sz="2800" dirty="0" smtClean="0">
                <a:latin typeface="Gabriola" pitchFamily="82" charset="0"/>
              </a:rPr>
              <a:t>have near </a:t>
            </a:r>
            <a:r>
              <a:rPr lang="en-US" sz="2800" dirty="0">
                <a:latin typeface="Gabriola" pitchFamily="82" charset="0"/>
              </a:rPr>
              <a:t>flat curve </a:t>
            </a:r>
            <a:r>
              <a:rPr lang="en-US" sz="2800" dirty="0" smtClean="0">
                <a:latin typeface="Gabriola" pitchFamily="82" charset="0"/>
              </a:rPr>
              <a:t>of </a:t>
            </a:r>
            <a:r>
              <a:rPr lang="en-US" sz="2800" dirty="0" err="1" smtClean="0">
                <a:latin typeface="Gabriola" pitchFamily="82" charset="0"/>
              </a:rPr>
              <a:t>spee</a:t>
            </a:r>
            <a:r>
              <a:rPr lang="en-US" sz="2800" dirty="0" smtClean="0">
                <a:latin typeface="Gabriola" pitchFamily="82" charset="0"/>
              </a:rPr>
              <a:t>.</a:t>
            </a:r>
            <a:endParaRPr lang="en-US" sz="2800" dirty="0">
              <a:latin typeface="Gabriola" pitchFamily="82" charset="0"/>
            </a:endParaRPr>
          </a:p>
          <a:p>
            <a:pPr algn="just">
              <a:lnSpc>
                <a:spcPct val="150000"/>
              </a:lnSpc>
            </a:pPr>
            <a:r>
              <a:rPr lang="en-US" sz="2800" dirty="0">
                <a:latin typeface="Gabriola" pitchFamily="82" charset="0"/>
              </a:rPr>
              <a:t>There is a </a:t>
            </a:r>
            <a:r>
              <a:rPr lang="en-US" sz="2800" dirty="0" smtClean="0">
                <a:latin typeface="Gabriola" pitchFamily="82" charset="0"/>
              </a:rPr>
              <a:t>large inter-occlusal clearance</a:t>
            </a:r>
          </a:p>
          <a:p>
            <a:pPr marL="0" indent="0" algn="just">
              <a:lnSpc>
                <a:spcPct val="150000"/>
              </a:lnSpc>
              <a:buNone/>
            </a:pPr>
            <a:endParaRPr lang="en-US" sz="2800" dirty="0" smtClean="0">
              <a:latin typeface="Gabriola" pitchFamily="82" charset="0"/>
            </a:endParaRPr>
          </a:p>
          <a:p>
            <a:pPr algn="just">
              <a:lnSpc>
                <a:spcPct val="150000"/>
              </a:lnSpc>
            </a:pPr>
            <a:r>
              <a:rPr lang="en-US" sz="2800" dirty="0" smtClean="0">
                <a:latin typeface="Gabriola" pitchFamily="82" charset="0"/>
              </a:rPr>
              <a:t>Extrusive mechanics of </a:t>
            </a:r>
            <a:r>
              <a:rPr lang="en-US" sz="2800" dirty="0">
                <a:latin typeface="Gabriola" pitchFamily="82" charset="0"/>
              </a:rPr>
              <a:t>molars possible</a:t>
            </a:r>
          </a:p>
        </p:txBody>
      </p:sp>
      <p:sp>
        <p:nvSpPr>
          <p:cNvPr id="10" name="Text Placeholder 9"/>
          <p:cNvSpPr>
            <a:spLocks noGrp="1"/>
          </p:cNvSpPr>
          <p:nvPr>
            <p:ph type="body" sz="quarter" idx="3"/>
          </p:nvPr>
        </p:nvSpPr>
        <p:spPr>
          <a:xfrm>
            <a:off x="4645025" y="346869"/>
            <a:ext cx="4041775" cy="639762"/>
          </a:xfrm>
        </p:spPr>
        <p:txBody>
          <a:bodyPr>
            <a:normAutofit/>
          </a:bodyPr>
          <a:lstStyle/>
          <a:p>
            <a:pPr algn="ctr"/>
            <a:r>
              <a:rPr lang="en-US" sz="2800" i="1" dirty="0" smtClean="0"/>
              <a:t>PSEUDO DEEP BITE</a:t>
            </a:r>
            <a:endParaRPr lang="en-US" sz="2800" i="1" dirty="0"/>
          </a:p>
        </p:txBody>
      </p:sp>
      <p:sp>
        <p:nvSpPr>
          <p:cNvPr id="11" name="Content Placeholder 10"/>
          <p:cNvSpPr>
            <a:spLocks noGrp="1"/>
          </p:cNvSpPr>
          <p:nvPr>
            <p:ph sz="quarter" idx="4"/>
          </p:nvPr>
        </p:nvSpPr>
        <p:spPr>
          <a:xfrm>
            <a:off x="4363716" y="1196752"/>
            <a:ext cx="4498976" cy="5038885"/>
          </a:xfrm>
        </p:spPr>
        <p:txBody>
          <a:bodyPr>
            <a:noAutofit/>
          </a:bodyPr>
          <a:lstStyle/>
          <a:p>
            <a:pPr algn="just"/>
            <a:r>
              <a:rPr lang="en-US" sz="2800" dirty="0">
                <a:latin typeface="Gabriola" pitchFamily="82" charset="0"/>
              </a:rPr>
              <a:t>These patients </a:t>
            </a:r>
            <a:r>
              <a:rPr lang="en-US" sz="2800" dirty="0" smtClean="0">
                <a:latin typeface="Gabriola" pitchFamily="82" charset="0"/>
              </a:rPr>
              <a:t>hence exhibit </a:t>
            </a:r>
            <a:r>
              <a:rPr lang="en-US" sz="2800" dirty="0">
                <a:latin typeface="Gabriola" pitchFamily="82" charset="0"/>
              </a:rPr>
              <a:t>an </a:t>
            </a:r>
            <a:r>
              <a:rPr lang="en-US" sz="2800" dirty="0" smtClean="0">
                <a:latin typeface="Gabriola" pitchFamily="82" charset="0"/>
              </a:rPr>
              <a:t>excessive curve </a:t>
            </a:r>
            <a:r>
              <a:rPr lang="en-US" sz="2800" dirty="0">
                <a:latin typeface="Gabriola" pitchFamily="82" charset="0"/>
              </a:rPr>
              <a:t>of </a:t>
            </a:r>
            <a:r>
              <a:rPr lang="en-US" sz="2800" dirty="0" err="1" smtClean="0">
                <a:latin typeface="Gabriola" pitchFamily="82" charset="0"/>
              </a:rPr>
              <a:t>Spee</a:t>
            </a:r>
            <a:r>
              <a:rPr lang="en-US" sz="2800" dirty="0" smtClean="0">
                <a:latin typeface="Gabriola" pitchFamily="82" charset="0"/>
              </a:rPr>
              <a:t>.</a:t>
            </a:r>
          </a:p>
          <a:p>
            <a:pPr marL="0" indent="0" algn="just">
              <a:buNone/>
            </a:pPr>
            <a:endParaRPr lang="en-US" sz="2800" dirty="0" smtClean="0">
              <a:latin typeface="Gabriola" pitchFamily="82" charset="0"/>
            </a:endParaRPr>
          </a:p>
          <a:p>
            <a:pPr algn="just"/>
            <a:r>
              <a:rPr lang="en-US" sz="2800" dirty="0" smtClean="0">
                <a:latin typeface="Gabriola" pitchFamily="82" charset="0"/>
              </a:rPr>
              <a:t>The </a:t>
            </a:r>
            <a:r>
              <a:rPr lang="en-US" sz="2800" dirty="0" err="1" smtClean="0">
                <a:latin typeface="Gabriola" pitchFamily="82" charset="0"/>
              </a:rPr>
              <a:t>interocclusal</a:t>
            </a:r>
            <a:r>
              <a:rPr lang="en-US" sz="2800" dirty="0" smtClean="0">
                <a:latin typeface="Gabriola" pitchFamily="82" charset="0"/>
              </a:rPr>
              <a:t> clearance </a:t>
            </a:r>
            <a:r>
              <a:rPr lang="en-US" sz="2800" dirty="0">
                <a:latin typeface="Gabriola" pitchFamily="82" charset="0"/>
              </a:rPr>
              <a:t>is </a:t>
            </a:r>
            <a:r>
              <a:rPr lang="en-US" sz="2800" dirty="0" smtClean="0">
                <a:latin typeface="Gabriola" pitchFamily="82" charset="0"/>
              </a:rPr>
              <a:t>usually normal </a:t>
            </a:r>
            <a:r>
              <a:rPr lang="en-US" sz="2800" dirty="0">
                <a:latin typeface="Gabriola" pitchFamily="82" charset="0"/>
              </a:rPr>
              <a:t>or small as</a:t>
            </a:r>
          </a:p>
          <a:p>
            <a:pPr marL="0" indent="0" algn="just">
              <a:buNone/>
            </a:pPr>
            <a:r>
              <a:rPr lang="en-US" sz="2800" dirty="0" smtClean="0">
                <a:latin typeface="Gabriola" pitchFamily="82" charset="0"/>
              </a:rPr>
              <a:t>    the </a:t>
            </a:r>
            <a:r>
              <a:rPr lang="en-US" sz="2800" dirty="0">
                <a:latin typeface="Gabriola" pitchFamily="82" charset="0"/>
              </a:rPr>
              <a:t>molars are </a:t>
            </a:r>
            <a:r>
              <a:rPr lang="en-US" sz="2800" dirty="0" smtClean="0">
                <a:latin typeface="Gabriola" pitchFamily="82" charset="0"/>
              </a:rPr>
              <a:t>fully erupted.</a:t>
            </a:r>
          </a:p>
          <a:p>
            <a:pPr marL="0" indent="0" algn="just">
              <a:buNone/>
            </a:pPr>
            <a:endParaRPr lang="en-US" sz="2800" dirty="0" smtClean="0">
              <a:latin typeface="Gabriola" pitchFamily="82" charset="0"/>
            </a:endParaRPr>
          </a:p>
          <a:p>
            <a:pPr algn="just"/>
            <a:r>
              <a:rPr lang="en-US" sz="2800" dirty="0">
                <a:latin typeface="Gabriola" pitchFamily="82" charset="0"/>
              </a:rPr>
              <a:t>All possible </a:t>
            </a:r>
            <a:r>
              <a:rPr lang="en-US" sz="2800" dirty="0" smtClean="0">
                <a:latin typeface="Gabriola" pitchFamily="82" charset="0"/>
              </a:rPr>
              <a:t>intrusive mechanics </a:t>
            </a:r>
            <a:r>
              <a:rPr lang="en-US" sz="2800" dirty="0">
                <a:latin typeface="Gabriola" pitchFamily="82" charset="0"/>
              </a:rPr>
              <a:t>on </a:t>
            </a:r>
            <a:r>
              <a:rPr lang="en-US" sz="2800" dirty="0" smtClean="0">
                <a:latin typeface="Gabriola" pitchFamily="82" charset="0"/>
              </a:rPr>
              <a:t>the incisor </a:t>
            </a:r>
            <a:r>
              <a:rPr lang="en-US" sz="2800" dirty="0">
                <a:latin typeface="Gabriola" pitchFamily="82" charset="0"/>
              </a:rPr>
              <a:t>teeth </a:t>
            </a:r>
            <a:r>
              <a:rPr lang="en-US" sz="2800" dirty="0" smtClean="0">
                <a:latin typeface="Gabriola" pitchFamily="82" charset="0"/>
              </a:rPr>
              <a:t>with fixed </a:t>
            </a:r>
            <a:r>
              <a:rPr lang="en-US" sz="2800" dirty="0">
                <a:latin typeface="Gabriola" pitchFamily="82" charset="0"/>
              </a:rPr>
              <a:t>appliances </a:t>
            </a:r>
            <a:r>
              <a:rPr lang="en-US" sz="2800" dirty="0" smtClean="0">
                <a:latin typeface="Gabriola" pitchFamily="82" charset="0"/>
              </a:rPr>
              <a:t>is usually indicated. extrusion </a:t>
            </a:r>
            <a:r>
              <a:rPr lang="en-US" sz="2800" dirty="0">
                <a:latin typeface="Gabriola" pitchFamily="82" charset="0"/>
              </a:rPr>
              <a:t>of molars </a:t>
            </a:r>
            <a:r>
              <a:rPr lang="en-US" sz="2800" dirty="0" smtClean="0">
                <a:latin typeface="Gabriola" pitchFamily="82" charset="0"/>
              </a:rPr>
              <a:t>is possible </a:t>
            </a:r>
            <a:r>
              <a:rPr lang="en-US" sz="2800" dirty="0">
                <a:latin typeface="Gabriola" pitchFamily="82" charset="0"/>
              </a:rPr>
              <a:t>only to </a:t>
            </a:r>
            <a:r>
              <a:rPr lang="en-US" sz="2800" dirty="0" smtClean="0">
                <a:latin typeface="Gabriola" pitchFamily="82" charset="0"/>
              </a:rPr>
              <a:t>a limited extent.</a:t>
            </a:r>
            <a:endParaRPr lang="en-US" sz="2800" dirty="0">
              <a:latin typeface="Gabriola" pitchFamily="82" charset="0"/>
            </a:endParaRPr>
          </a:p>
        </p:txBody>
      </p:sp>
    </p:spTree>
    <p:extLst>
      <p:ext uri="{BB962C8B-B14F-4D97-AF65-F5344CB8AC3E}">
        <p14:creationId xmlns:p14="http://schemas.microsoft.com/office/powerpoint/2010/main" val="2740850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069264"/>
            <a:ext cx="8305800" cy="5181600"/>
          </a:xfrm>
        </p:spPr>
        <p:txBody>
          <a:bodyPr>
            <a:noAutofit/>
          </a:bodyPr>
          <a:lstStyle/>
          <a:p>
            <a:pPr marL="0" indent="0" algn="just">
              <a:buNone/>
            </a:pPr>
            <a:r>
              <a:rPr lang="en-US" b="1" dirty="0" smtClean="0">
                <a:latin typeface="Gabriola" pitchFamily="82" charset="0"/>
              </a:rPr>
              <a:t>Depending </a:t>
            </a:r>
            <a:r>
              <a:rPr lang="en-US" b="1" dirty="0">
                <a:latin typeface="Gabriola" pitchFamily="82" charset="0"/>
              </a:rPr>
              <a:t>on the extent of deep bite</a:t>
            </a:r>
            <a:endParaRPr lang="en-US" dirty="0">
              <a:latin typeface="Gabriola" pitchFamily="82" charset="0"/>
            </a:endParaRPr>
          </a:p>
          <a:p>
            <a:pPr marL="0" indent="0" algn="just">
              <a:buNone/>
            </a:pPr>
            <a:endParaRPr lang="en-US" sz="2400" dirty="0">
              <a:solidFill>
                <a:schemeClr val="tx1"/>
              </a:solidFill>
              <a:latin typeface="Gabriola" pitchFamily="82" charset="0"/>
            </a:endParaRPr>
          </a:p>
          <a:p>
            <a:pPr marL="0" indent="0" algn="just">
              <a:buNone/>
            </a:pPr>
            <a:r>
              <a:rPr lang="en-US" sz="2400" b="1" dirty="0">
                <a:solidFill>
                  <a:schemeClr val="tx1"/>
                </a:solidFill>
                <a:latin typeface="Gabriola" pitchFamily="82" charset="0"/>
              </a:rPr>
              <a:t>1) </a:t>
            </a:r>
            <a:r>
              <a:rPr lang="en-US" sz="2800" b="1" dirty="0">
                <a:solidFill>
                  <a:schemeClr val="tx1"/>
                </a:solidFill>
                <a:latin typeface="Gabriola" pitchFamily="82" charset="0"/>
              </a:rPr>
              <a:t>Incomplete deep bite</a:t>
            </a:r>
            <a:endParaRPr lang="en-US" sz="2800" dirty="0">
              <a:solidFill>
                <a:schemeClr val="tx1"/>
              </a:solidFill>
              <a:latin typeface="Gabriola" pitchFamily="82" charset="0"/>
            </a:endParaRPr>
          </a:p>
          <a:p>
            <a:pPr marL="0" indent="0" algn="just">
              <a:buNone/>
            </a:pPr>
            <a:r>
              <a:rPr lang="en-US" sz="2400" dirty="0">
                <a:solidFill>
                  <a:schemeClr val="tx1"/>
                </a:solidFill>
                <a:latin typeface="Gabriola" pitchFamily="82" charset="0"/>
              </a:rPr>
              <a:t>	</a:t>
            </a:r>
            <a:r>
              <a:rPr lang="en-US" sz="2800" dirty="0">
                <a:solidFill>
                  <a:schemeClr val="tx1"/>
                </a:solidFill>
                <a:latin typeface="Gabriola" pitchFamily="82" charset="0"/>
              </a:rPr>
              <a:t>It is an incisor relationship in which the lower incisors fail to occlude with either the upper incisors or the mucosa of the palate, when the teeth are </a:t>
            </a:r>
            <a:r>
              <a:rPr lang="en-US" sz="2800" dirty="0" smtClean="0">
                <a:solidFill>
                  <a:schemeClr val="tx1"/>
                </a:solidFill>
                <a:latin typeface="Gabriola" pitchFamily="82" charset="0"/>
              </a:rPr>
              <a:t>occluded.</a:t>
            </a:r>
            <a:endParaRPr lang="en-US" sz="2800" dirty="0">
              <a:solidFill>
                <a:schemeClr val="tx1"/>
              </a:solidFill>
              <a:latin typeface="Gabriola" pitchFamily="82" charset="0"/>
            </a:endParaRPr>
          </a:p>
          <a:p>
            <a:pPr marL="0" indent="0" algn="just">
              <a:buNone/>
            </a:pPr>
            <a:r>
              <a:rPr lang="en-US" sz="2800" b="1" dirty="0">
                <a:solidFill>
                  <a:schemeClr val="tx1"/>
                </a:solidFill>
                <a:latin typeface="Gabriola" pitchFamily="82" charset="0"/>
              </a:rPr>
              <a:t> </a:t>
            </a:r>
            <a:endParaRPr lang="en-US" sz="2800" b="1" dirty="0" smtClean="0">
              <a:solidFill>
                <a:schemeClr val="tx1"/>
              </a:solidFill>
              <a:latin typeface="Gabriola" pitchFamily="82" charset="0"/>
            </a:endParaRPr>
          </a:p>
          <a:p>
            <a:pPr marL="0" indent="0" algn="just">
              <a:buNone/>
            </a:pPr>
            <a:r>
              <a:rPr lang="en-US" sz="2400" b="1" dirty="0" smtClean="0">
                <a:solidFill>
                  <a:schemeClr val="tx1"/>
                </a:solidFill>
                <a:latin typeface="Gabriola" pitchFamily="82" charset="0"/>
              </a:rPr>
              <a:t>2) </a:t>
            </a:r>
            <a:r>
              <a:rPr lang="en-US" sz="2800" b="1" dirty="0" smtClean="0">
                <a:solidFill>
                  <a:schemeClr val="tx1"/>
                </a:solidFill>
                <a:latin typeface="Gabriola" pitchFamily="82" charset="0"/>
              </a:rPr>
              <a:t>Complete deep bite</a:t>
            </a:r>
            <a:endParaRPr lang="en-US" sz="2800" dirty="0" smtClean="0">
              <a:solidFill>
                <a:schemeClr val="tx1"/>
              </a:solidFill>
              <a:latin typeface="Gabriola" pitchFamily="82" charset="0"/>
            </a:endParaRPr>
          </a:p>
          <a:p>
            <a:pPr marL="0" indent="0" algn="just">
              <a:buNone/>
            </a:pPr>
            <a:r>
              <a:rPr lang="en-US" sz="2400" dirty="0" smtClean="0">
                <a:solidFill>
                  <a:schemeClr val="tx1"/>
                </a:solidFill>
                <a:latin typeface="Gabriola" pitchFamily="82" charset="0"/>
              </a:rPr>
              <a:t>	</a:t>
            </a:r>
            <a:r>
              <a:rPr lang="en-US" sz="2800" dirty="0" smtClean="0">
                <a:solidFill>
                  <a:schemeClr val="tx1"/>
                </a:solidFill>
                <a:latin typeface="Gabriola" pitchFamily="82" charset="0"/>
              </a:rPr>
              <a:t>This is a relationship in which the lower incisors contact the palatal surface of the upper incisors or the palatal tissue when the teeth are in centric occlusion.</a:t>
            </a:r>
          </a:p>
          <a:p>
            <a:pPr marL="0" indent="0" algn="just">
              <a:buNone/>
            </a:pPr>
            <a:endParaRPr lang="en-US" sz="2800" dirty="0">
              <a:solidFill>
                <a:schemeClr val="tx1"/>
              </a:solidFill>
              <a:latin typeface="Gabriola" pitchFamily="82" charset="0"/>
            </a:endParaRPr>
          </a:p>
          <a:p>
            <a:pPr marL="0" indent="0" algn="just">
              <a:buNone/>
            </a:pPr>
            <a:r>
              <a:rPr lang="en-US" sz="2400" dirty="0">
                <a:solidFill>
                  <a:schemeClr val="tx1"/>
                </a:solidFill>
                <a:latin typeface="Gabriola" pitchFamily="82" charset="0"/>
              </a:rPr>
              <a:t> </a:t>
            </a:r>
          </a:p>
          <a:p>
            <a:pPr marL="0" indent="0" algn="just">
              <a:buNone/>
            </a:pPr>
            <a:r>
              <a:rPr lang="en-US" sz="2400" dirty="0">
                <a:solidFill>
                  <a:schemeClr val="tx1"/>
                </a:solidFill>
                <a:latin typeface="Gabriola" pitchFamily="82" charset="0"/>
              </a:rPr>
              <a:t> </a:t>
            </a:r>
          </a:p>
          <a:p>
            <a:pPr marL="0" indent="0" algn="just">
              <a:buNone/>
            </a:pPr>
            <a:r>
              <a:rPr lang="en-US" sz="2400" dirty="0">
                <a:solidFill>
                  <a:schemeClr val="tx1"/>
                </a:solidFill>
                <a:latin typeface="Gabriola" pitchFamily="82" charset="0"/>
              </a:rPr>
              <a:t> </a:t>
            </a:r>
          </a:p>
          <a:p>
            <a:pPr marL="0" indent="0" algn="just">
              <a:buNone/>
            </a:pPr>
            <a:r>
              <a:rPr lang="en-US" sz="2400" dirty="0">
                <a:solidFill>
                  <a:schemeClr val="tx1"/>
                </a:solidFill>
                <a:latin typeface="Gabriola" pitchFamily="82" charset="0"/>
              </a:rPr>
              <a:t> </a:t>
            </a:r>
          </a:p>
          <a:p>
            <a:pPr marL="0" indent="0" algn="just">
              <a:buNone/>
            </a:pPr>
            <a:r>
              <a:rPr lang="en-US" sz="2400" dirty="0">
                <a:solidFill>
                  <a:schemeClr val="tx1"/>
                </a:solidFill>
                <a:latin typeface="Gabriola" pitchFamily="82" charset="0"/>
              </a:rPr>
              <a:t> </a:t>
            </a:r>
          </a:p>
          <a:p>
            <a:pPr marL="0" indent="0" algn="just">
              <a:buNone/>
            </a:pPr>
            <a:endParaRPr lang="en-US" sz="2400" dirty="0">
              <a:solidFill>
                <a:schemeClr val="tx1"/>
              </a:solidFill>
              <a:latin typeface="Gabriola" pitchFamily="82" charset="0"/>
            </a:endParaRPr>
          </a:p>
        </p:txBody>
      </p:sp>
      <p:pic>
        <p:nvPicPr>
          <p:cNvPr id="4" name="Picture 3" descr="Incomplete overbiteNormal overbite                                        Complete overbite "/>
          <p:cNvPicPr/>
          <p:nvPr/>
        </p:nvPicPr>
        <p:blipFill>
          <a:blip r:embed="rId2"/>
          <a:srcRect/>
          <a:stretch>
            <a:fillRect/>
          </a:stretch>
        </p:blipFill>
        <p:spPr bwMode="auto">
          <a:xfrm>
            <a:off x="5148064" y="260648"/>
            <a:ext cx="3783360" cy="207762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05059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125" y="1412776"/>
            <a:ext cx="7992888" cy="4464496"/>
          </a:xfrm>
        </p:spPr>
        <p:txBody>
          <a:bodyPr>
            <a:noAutofit/>
          </a:bodyPr>
          <a:lstStyle/>
          <a:p>
            <a:pPr marL="0" indent="0" algn="ctr">
              <a:buNone/>
            </a:pPr>
            <a:r>
              <a:rPr lang="en-US" sz="2400" b="1" dirty="0" smtClean="0">
                <a:solidFill>
                  <a:schemeClr val="tx1"/>
                </a:solidFill>
                <a:latin typeface="Gabriola" pitchFamily="82" charset="0"/>
              </a:rPr>
              <a:t> </a:t>
            </a:r>
            <a:r>
              <a:rPr lang="en-US" b="1" dirty="0" err="1" smtClean="0">
                <a:solidFill>
                  <a:schemeClr val="tx1"/>
                </a:solidFill>
                <a:latin typeface="Gabriola" pitchFamily="82" charset="0"/>
              </a:rPr>
              <a:t>Akerly</a:t>
            </a:r>
            <a:r>
              <a:rPr lang="en-US" b="1" dirty="0" smtClean="0">
                <a:solidFill>
                  <a:schemeClr val="tx1"/>
                </a:solidFill>
                <a:latin typeface="Gabriola" pitchFamily="82" charset="0"/>
              </a:rPr>
              <a:t> (1977</a:t>
            </a:r>
            <a:r>
              <a:rPr lang="en-US" b="1" dirty="0">
                <a:solidFill>
                  <a:schemeClr val="tx1"/>
                </a:solidFill>
                <a:latin typeface="Gabriola" pitchFamily="82" charset="0"/>
              </a:rPr>
              <a:t>) has classified deep bite into four basic types</a:t>
            </a:r>
          </a:p>
          <a:p>
            <a:pPr marL="0" indent="0" algn="ctr">
              <a:buNone/>
            </a:pPr>
            <a:endParaRPr lang="en-US" b="1" dirty="0" smtClean="0">
              <a:solidFill>
                <a:schemeClr val="tx1"/>
              </a:solidFill>
              <a:latin typeface="Gabriola" pitchFamily="82" charset="0"/>
            </a:endParaRPr>
          </a:p>
          <a:p>
            <a:pPr marL="0" indent="0" algn="just">
              <a:buNone/>
            </a:pPr>
            <a:r>
              <a:rPr lang="en-US" sz="2800" b="1" dirty="0" smtClean="0">
                <a:solidFill>
                  <a:schemeClr val="tx1"/>
                </a:solidFill>
                <a:latin typeface="Gabriola" pitchFamily="82" charset="0"/>
              </a:rPr>
              <a:t>Type </a:t>
            </a:r>
            <a:r>
              <a:rPr lang="en-US" sz="2800" b="1" dirty="0">
                <a:solidFill>
                  <a:schemeClr val="tx1"/>
                </a:solidFill>
                <a:latin typeface="Gabriola" pitchFamily="82" charset="0"/>
              </a:rPr>
              <a:t>I - </a:t>
            </a:r>
            <a:r>
              <a:rPr lang="en-US" sz="2800" b="1" dirty="0" smtClean="0">
                <a:solidFill>
                  <a:schemeClr val="tx1"/>
                </a:solidFill>
                <a:latin typeface="Gabriola" pitchFamily="82" charset="0"/>
              </a:rPr>
              <a:t> </a:t>
            </a:r>
            <a:r>
              <a:rPr lang="en-US" sz="2800" dirty="0" smtClean="0">
                <a:solidFill>
                  <a:schemeClr val="tx1"/>
                </a:solidFill>
                <a:latin typeface="Gabriola" pitchFamily="82" charset="0"/>
              </a:rPr>
              <a:t>Mandibular </a:t>
            </a:r>
            <a:r>
              <a:rPr lang="en-US" sz="2800" dirty="0">
                <a:solidFill>
                  <a:schemeClr val="tx1"/>
                </a:solidFill>
                <a:latin typeface="Gabriola" pitchFamily="82" charset="0"/>
              </a:rPr>
              <a:t>incisors extrudes and impinges into the palate.</a:t>
            </a:r>
          </a:p>
          <a:p>
            <a:pPr marL="0" indent="0" algn="just">
              <a:buNone/>
            </a:pPr>
            <a:r>
              <a:rPr lang="en-US" sz="2800" b="1" dirty="0">
                <a:solidFill>
                  <a:schemeClr val="tx1"/>
                </a:solidFill>
                <a:latin typeface="Gabriola" pitchFamily="82" charset="0"/>
              </a:rPr>
              <a:t>Type II </a:t>
            </a:r>
            <a:r>
              <a:rPr lang="en-US" sz="2800" b="1" dirty="0" smtClean="0">
                <a:solidFill>
                  <a:schemeClr val="tx1"/>
                </a:solidFill>
                <a:latin typeface="Gabriola" pitchFamily="82" charset="0"/>
              </a:rPr>
              <a:t>- </a:t>
            </a:r>
            <a:r>
              <a:rPr lang="en-US" sz="2800" dirty="0" smtClean="0">
                <a:solidFill>
                  <a:schemeClr val="tx1"/>
                </a:solidFill>
                <a:latin typeface="Gabriola" pitchFamily="82" charset="0"/>
              </a:rPr>
              <a:t>The </a:t>
            </a:r>
            <a:r>
              <a:rPr lang="en-US" sz="2800" dirty="0">
                <a:solidFill>
                  <a:schemeClr val="tx1"/>
                </a:solidFill>
                <a:latin typeface="Gabriola" pitchFamily="82" charset="0"/>
              </a:rPr>
              <a:t>mandibular incisors impinge into the gingival </a:t>
            </a:r>
            <a:r>
              <a:rPr lang="en-US" sz="2800" dirty="0" smtClean="0">
                <a:solidFill>
                  <a:schemeClr val="tx1"/>
                </a:solidFill>
                <a:latin typeface="Gabriola" pitchFamily="82" charset="0"/>
              </a:rPr>
              <a:t>sulcus </a:t>
            </a:r>
            <a:r>
              <a:rPr lang="en-US" sz="2800" dirty="0">
                <a:solidFill>
                  <a:schemeClr val="tx1"/>
                </a:solidFill>
                <a:latin typeface="Gabriola" pitchFamily="82" charset="0"/>
              </a:rPr>
              <a:t>of the maxillary incisors.</a:t>
            </a:r>
          </a:p>
          <a:p>
            <a:pPr marL="0" indent="0" algn="just">
              <a:buNone/>
            </a:pPr>
            <a:r>
              <a:rPr lang="en-US" sz="2800" b="1" dirty="0">
                <a:solidFill>
                  <a:schemeClr val="tx1"/>
                </a:solidFill>
                <a:latin typeface="Gabriola" pitchFamily="82" charset="0"/>
              </a:rPr>
              <a:t>Type III - </a:t>
            </a:r>
            <a:r>
              <a:rPr lang="en-US" sz="2800" dirty="0" smtClean="0">
                <a:solidFill>
                  <a:schemeClr val="tx1"/>
                </a:solidFill>
                <a:latin typeface="Gabriola" pitchFamily="82" charset="0"/>
              </a:rPr>
              <a:t>Both </a:t>
            </a:r>
            <a:r>
              <a:rPr lang="en-US" sz="2800" dirty="0">
                <a:solidFill>
                  <a:schemeClr val="tx1"/>
                </a:solidFill>
                <a:latin typeface="Gabriola" pitchFamily="82" charset="0"/>
              </a:rPr>
              <a:t>maxillary and mandibular incisors incline </a:t>
            </a:r>
            <a:r>
              <a:rPr lang="en-US" sz="2800" dirty="0" err="1">
                <a:solidFill>
                  <a:schemeClr val="tx1"/>
                </a:solidFill>
                <a:latin typeface="Gabriola" pitchFamily="82" charset="0"/>
              </a:rPr>
              <a:t>lingually</a:t>
            </a:r>
            <a:r>
              <a:rPr lang="en-US" sz="2800" dirty="0">
                <a:solidFill>
                  <a:schemeClr val="tx1"/>
                </a:solidFill>
                <a:latin typeface="Gabriola" pitchFamily="82" charset="0"/>
              </a:rPr>
              <a:t> with impingement of the gingival tissues of each other.</a:t>
            </a:r>
          </a:p>
          <a:p>
            <a:pPr marL="0" indent="0" algn="just">
              <a:buNone/>
            </a:pPr>
            <a:r>
              <a:rPr lang="en-US" sz="2800" b="1" dirty="0">
                <a:solidFill>
                  <a:schemeClr val="tx1"/>
                </a:solidFill>
                <a:latin typeface="Gabriola" pitchFamily="82" charset="0"/>
              </a:rPr>
              <a:t>Type IV </a:t>
            </a:r>
            <a:r>
              <a:rPr lang="en-US" sz="2800" b="1" dirty="0" smtClean="0">
                <a:solidFill>
                  <a:schemeClr val="tx1"/>
                </a:solidFill>
                <a:latin typeface="Gabriola" pitchFamily="82" charset="0"/>
              </a:rPr>
              <a:t>-</a:t>
            </a:r>
            <a:r>
              <a:rPr lang="en-US" sz="2800" dirty="0" smtClean="0">
                <a:solidFill>
                  <a:schemeClr val="tx1"/>
                </a:solidFill>
                <a:latin typeface="Gabriola" pitchFamily="82" charset="0"/>
              </a:rPr>
              <a:t>The </a:t>
            </a:r>
            <a:r>
              <a:rPr lang="en-US" sz="2800" dirty="0">
                <a:solidFill>
                  <a:schemeClr val="tx1"/>
                </a:solidFill>
                <a:latin typeface="Gabriola" pitchFamily="82" charset="0"/>
              </a:rPr>
              <a:t>mandibular incisors move or extrude into the abraded lingual surfaces of the maxillary anterior teeth.</a:t>
            </a:r>
          </a:p>
          <a:p>
            <a:pPr marL="0" indent="0" algn="just">
              <a:buNone/>
            </a:pPr>
            <a:endParaRPr lang="en-US" sz="2800" dirty="0">
              <a:solidFill>
                <a:schemeClr val="tx1"/>
              </a:solidFill>
              <a:latin typeface="Gabriola" pitchFamily="82" charset="0"/>
            </a:endParaRPr>
          </a:p>
        </p:txBody>
      </p:sp>
      <p:sp>
        <p:nvSpPr>
          <p:cNvPr id="4" name="Rectangle 3"/>
          <p:cNvSpPr/>
          <p:nvPr/>
        </p:nvSpPr>
        <p:spPr>
          <a:xfrm>
            <a:off x="13138" y="260648"/>
            <a:ext cx="9130862" cy="646331"/>
          </a:xfrm>
          <a:prstGeom prst="rect">
            <a:avLst/>
          </a:prstGeom>
          <a:solidFill>
            <a:schemeClr val="accent1">
              <a:lumMod val="40000"/>
              <a:lumOff val="60000"/>
            </a:schemeClr>
          </a:solidFill>
        </p:spPr>
        <p:txBody>
          <a:bodyPr wrap="square">
            <a:spAutoFit/>
          </a:bodyPr>
          <a:lstStyle/>
          <a:p>
            <a:pPr lvl="0" algn="ctr"/>
            <a:r>
              <a:rPr lang="en-US" b="1" dirty="0"/>
              <a:t>Stewart </a:t>
            </a:r>
            <a:r>
              <a:rPr lang="en-US" b="1" dirty="0" smtClean="0"/>
              <a:t>KL, </a:t>
            </a:r>
            <a:r>
              <a:rPr lang="en-US" b="1" dirty="0"/>
              <a:t>Rudd </a:t>
            </a:r>
            <a:r>
              <a:rPr lang="en-US" b="1" dirty="0" smtClean="0"/>
              <a:t>KD, </a:t>
            </a:r>
            <a:r>
              <a:rPr lang="en-US" b="1" dirty="0" err="1"/>
              <a:t>Kuebker</a:t>
            </a:r>
            <a:r>
              <a:rPr lang="en-US" b="1" dirty="0"/>
              <a:t> </a:t>
            </a:r>
            <a:r>
              <a:rPr lang="en-US" b="1" dirty="0" smtClean="0"/>
              <a:t>WA.</a:t>
            </a:r>
            <a:r>
              <a:rPr lang="en-US" dirty="0" smtClean="0"/>
              <a:t>   Clinical </a:t>
            </a:r>
            <a:r>
              <a:rPr lang="en-US" dirty="0"/>
              <a:t>removable partial Prosthodontics 2</a:t>
            </a:r>
            <a:r>
              <a:rPr lang="en-US" baseline="30000" dirty="0"/>
              <a:t>nd</a:t>
            </a:r>
            <a:r>
              <a:rPr lang="en-US" dirty="0"/>
              <a:t> Ed. IEA Inc. publishers</a:t>
            </a:r>
          </a:p>
        </p:txBody>
      </p:sp>
    </p:spTree>
    <p:extLst>
      <p:ext uri="{BB962C8B-B14F-4D97-AF65-F5344CB8AC3E}">
        <p14:creationId xmlns:p14="http://schemas.microsoft.com/office/powerpoint/2010/main" val="9339500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a:t>E</a:t>
            </a:r>
            <a:r>
              <a:rPr lang="en-US" i="1" u="sng" dirty="0" smtClean="0"/>
              <a:t>tiology And Diagnosis </a:t>
            </a:r>
            <a:endParaRPr lang="en-US" i="1" u="sng" dirty="0"/>
          </a:p>
        </p:txBody>
      </p:sp>
      <p:pic>
        <p:nvPicPr>
          <p:cNvPr id="4" name="Content Placeholder 3" descr="Aetiology and Diagnosis                                  Aetiology of Deep bites:                          Environmental  ..."/>
          <p:cNvPicPr>
            <a:picLocks noGrp="1"/>
          </p:cNvPicPr>
          <p:nvPr>
            <p:ph idx="1"/>
          </p:nvPr>
        </p:nvPicPr>
        <p:blipFill>
          <a:blip r:embed="rId2"/>
          <a:srcRect/>
          <a:stretch>
            <a:fillRect/>
          </a:stretch>
        </p:blipFill>
        <p:spPr bwMode="auto">
          <a:xfrm>
            <a:off x="1115616" y="1388875"/>
            <a:ext cx="7330761" cy="512719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734111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ETIOLOGY</a:t>
            </a:r>
            <a:endParaRPr lang="en-US" i="1" u="sng" dirty="0"/>
          </a:p>
        </p:txBody>
      </p:sp>
      <p:sp>
        <p:nvSpPr>
          <p:cNvPr id="3" name="Content Placeholder 2"/>
          <p:cNvSpPr>
            <a:spLocks noGrp="1"/>
          </p:cNvSpPr>
          <p:nvPr>
            <p:ph idx="1"/>
          </p:nvPr>
        </p:nvSpPr>
        <p:spPr/>
        <p:txBody>
          <a:bodyPr>
            <a:normAutofit/>
          </a:bodyPr>
          <a:lstStyle/>
          <a:p>
            <a:pPr marL="0" indent="0" algn="just">
              <a:buNone/>
            </a:pPr>
            <a:r>
              <a:rPr lang="en-US" sz="2800" dirty="0">
                <a:solidFill>
                  <a:schemeClr val="tx1"/>
                </a:solidFill>
                <a:latin typeface="Gabriola" pitchFamily="82" charset="0"/>
              </a:rPr>
              <a:t>The deep overbite in the permanent dentition may be caused by factors inherent in an individual’s malocclusion or by other factors acquired during the life of that dentition</a:t>
            </a:r>
            <a:r>
              <a:rPr lang="en-US" sz="2800" dirty="0" smtClean="0">
                <a:solidFill>
                  <a:schemeClr val="tx1"/>
                </a:solidFill>
                <a:latin typeface="Gabriola" pitchFamily="82" charset="0"/>
              </a:rPr>
              <a:t>.</a:t>
            </a:r>
            <a:endParaRPr lang="en-US" sz="2800" dirty="0">
              <a:solidFill>
                <a:schemeClr val="tx1"/>
              </a:solidFill>
              <a:latin typeface="Gabriola" pitchFamily="82" charset="0"/>
            </a:endParaRPr>
          </a:p>
          <a:p>
            <a:pPr marL="0" indent="0" algn="just">
              <a:buNone/>
            </a:pPr>
            <a:r>
              <a:rPr lang="en-US" sz="2800" dirty="0">
                <a:solidFill>
                  <a:schemeClr val="tx1"/>
                </a:solidFill>
                <a:latin typeface="Gabriola" pitchFamily="82" charset="0"/>
              </a:rPr>
              <a:t>	</a:t>
            </a:r>
            <a:endParaRPr lang="en-US" sz="2800" dirty="0" smtClean="0">
              <a:solidFill>
                <a:schemeClr val="tx1"/>
              </a:solidFill>
              <a:latin typeface="Gabriola" pitchFamily="82" charset="0"/>
            </a:endParaRPr>
          </a:p>
          <a:p>
            <a:pPr marL="0" indent="0" algn="just">
              <a:buNone/>
            </a:pPr>
            <a:r>
              <a:rPr lang="en-US" sz="2800" dirty="0" smtClean="0">
                <a:solidFill>
                  <a:schemeClr val="tx1"/>
                </a:solidFill>
                <a:latin typeface="Gabriola" pitchFamily="82" charset="0"/>
              </a:rPr>
              <a:t>So</a:t>
            </a:r>
            <a:r>
              <a:rPr lang="en-US" sz="2800" dirty="0">
                <a:solidFill>
                  <a:schemeClr val="tx1"/>
                </a:solidFill>
                <a:latin typeface="Gabriola" pitchFamily="82" charset="0"/>
              </a:rPr>
              <a:t>, etiology of deep overbite is classified into</a:t>
            </a:r>
          </a:p>
          <a:p>
            <a:pPr marL="514350" indent="-514350" algn="just">
              <a:buAutoNum type="romanUcPeriod"/>
            </a:pPr>
            <a:r>
              <a:rPr lang="en-US" sz="2800" dirty="0" smtClean="0">
                <a:solidFill>
                  <a:schemeClr val="tx1"/>
                </a:solidFill>
                <a:latin typeface="Gabriola" pitchFamily="82" charset="0"/>
              </a:rPr>
              <a:t>Inherent factors</a:t>
            </a:r>
          </a:p>
          <a:p>
            <a:pPr marL="514350" indent="-514350" algn="just">
              <a:buAutoNum type="romanUcPeriod"/>
            </a:pPr>
            <a:r>
              <a:rPr lang="en-US" sz="2800" dirty="0" smtClean="0">
                <a:solidFill>
                  <a:schemeClr val="tx1"/>
                </a:solidFill>
                <a:latin typeface="Gabriola" pitchFamily="82" charset="0"/>
              </a:rPr>
              <a:t>Acquired </a:t>
            </a:r>
            <a:r>
              <a:rPr lang="en-US" sz="2800" dirty="0">
                <a:solidFill>
                  <a:schemeClr val="tx1"/>
                </a:solidFill>
                <a:latin typeface="Gabriola" pitchFamily="82" charset="0"/>
              </a:rPr>
              <a:t>factors</a:t>
            </a:r>
          </a:p>
          <a:p>
            <a:pPr marL="0" indent="0" algn="just">
              <a:buNone/>
            </a:pPr>
            <a:endParaRPr lang="en-US" sz="2400" dirty="0">
              <a:solidFill>
                <a:schemeClr val="tx1"/>
              </a:solidFill>
              <a:latin typeface="Gabriola" pitchFamily="82" charset="0"/>
            </a:endParaRPr>
          </a:p>
        </p:txBody>
      </p:sp>
    </p:spTree>
    <p:extLst>
      <p:ext uri="{BB962C8B-B14F-4D97-AF65-F5344CB8AC3E}">
        <p14:creationId xmlns:p14="http://schemas.microsoft.com/office/powerpoint/2010/main" val="692431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980728"/>
            <a:ext cx="8229600" cy="1143000"/>
          </a:xfrm>
        </p:spPr>
        <p:txBody>
          <a:bodyPr>
            <a:normAutofit fontScale="90000"/>
          </a:bodyPr>
          <a:lstStyle/>
          <a:p>
            <a:r>
              <a:rPr lang="en-US" b="1" i="1" dirty="0"/>
              <a:t>I.  </a:t>
            </a:r>
            <a:r>
              <a:rPr lang="en-US" b="1" i="1" u="sng" dirty="0"/>
              <a:t>INHERENT FACTORS</a:t>
            </a:r>
            <a:r>
              <a:rPr lang="en-US" b="1" i="1" dirty="0"/>
              <a:t/>
            </a:r>
            <a:br>
              <a:rPr lang="en-US" b="1" i="1" dirty="0"/>
            </a:br>
            <a:endParaRPr lang="en-US" i="1" dirty="0"/>
          </a:p>
        </p:txBody>
      </p:sp>
      <p:sp>
        <p:nvSpPr>
          <p:cNvPr id="9" name="Content Placeholder 8"/>
          <p:cNvSpPr>
            <a:spLocks noGrp="1"/>
          </p:cNvSpPr>
          <p:nvPr>
            <p:ph idx="1"/>
          </p:nvPr>
        </p:nvSpPr>
        <p:spPr>
          <a:xfrm>
            <a:off x="755576" y="2492896"/>
            <a:ext cx="6031577" cy="1756792"/>
          </a:xfrm>
        </p:spPr>
        <p:txBody>
          <a:bodyPr>
            <a:normAutofit/>
          </a:bodyPr>
          <a:lstStyle/>
          <a:p>
            <a:pPr marL="457200" indent="-457200">
              <a:buAutoNum type="arabicParenR"/>
            </a:pPr>
            <a:r>
              <a:rPr lang="en-US" dirty="0" smtClean="0">
                <a:latin typeface="Gabriola" pitchFamily="82" charset="0"/>
              </a:rPr>
              <a:t>Dental {tooth morphology}</a:t>
            </a:r>
            <a:endParaRPr lang="en-US" baseline="30000" dirty="0">
              <a:latin typeface="Gabriola" pitchFamily="82" charset="0"/>
            </a:endParaRPr>
          </a:p>
          <a:p>
            <a:pPr marL="457200" indent="-457200">
              <a:buFont typeface="Symbol" pitchFamily="18" charset="2"/>
              <a:buAutoNum type="arabicParenR"/>
            </a:pPr>
            <a:r>
              <a:rPr lang="en-US" dirty="0" smtClean="0">
                <a:latin typeface="Gabriola" pitchFamily="82" charset="0"/>
              </a:rPr>
              <a:t>Skeletal </a:t>
            </a:r>
            <a:r>
              <a:rPr lang="en-US" dirty="0">
                <a:latin typeface="Gabriola" pitchFamily="82" charset="0"/>
              </a:rPr>
              <a:t>pattern and </a:t>
            </a:r>
            <a:r>
              <a:rPr lang="en-US" dirty="0" smtClean="0">
                <a:latin typeface="Gabriola" pitchFamily="82" charset="0"/>
              </a:rPr>
              <a:t>malocclusion</a:t>
            </a:r>
          </a:p>
          <a:p>
            <a:pPr marL="457200" indent="-457200">
              <a:buFont typeface="Symbol" pitchFamily="18" charset="2"/>
              <a:buAutoNum type="arabicParenR"/>
            </a:pPr>
            <a:r>
              <a:rPr lang="en-US" dirty="0" smtClean="0">
                <a:latin typeface="Gabriola" pitchFamily="82" charset="0"/>
              </a:rPr>
              <a:t>Condylar </a:t>
            </a:r>
            <a:r>
              <a:rPr lang="en-US" dirty="0">
                <a:latin typeface="Gabriola" pitchFamily="82" charset="0"/>
              </a:rPr>
              <a:t>growth pattern</a:t>
            </a:r>
          </a:p>
          <a:p>
            <a:pPr marL="457200" indent="-457200">
              <a:buAutoNum type="arabicParenR"/>
            </a:pPr>
            <a:endParaRPr lang="en-US" sz="2400" dirty="0">
              <a:latin typeface="Gabriola" pitchFamily="82" charset="0"/>
            </a:endParaRPr>
          </a:p>
          <a:p>
            <a:endParaRPr lang="en-US" sz="2400" dirty="0">
              <a:latin typeface="Gabriola" pitchFamily="82" charset="0"/>
            </a:endParaRPr>
          </a:p>
        </p:txBody>
      </p:sp>
    </p:spTree>
    <p:extLst>
      <p:ext uri="{BB962C8B-B14F-4D97-AF65-F5344CB8AC3E}">
        <p14:creationId xmlns:p14="http://schemas.microsoft.com/office/powerpoint/2010/main" val="5005411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smtClean="0"/>
              <a:t>1</a:t>
            </a:r>
            <a:r>
              <a:rPr lang="en-US" b="1" i="1" dirty="0" smtClean="0"/>
              <a:t>) DENTAL</a:t>
            </a:r>
            <a:endParaRPr lang="en-US" b="1" i="1" dirty="0"/>
          </a:p>
        </p:txBody>
      </p:sp>
      <p:sp>
        <p:nvSpPr>
          <p:cNvPr id="2" name="Content Placeholder 1"/>
          <p:cNvSpPr>
            <a:spLocks noGrp="1"/>
          </p:cNvSpPr>
          <p:nvPr>
            <p:ph idx="1"/>
          </p:nvPr>
        </p:nvSpPr>
        <p:spPr>
          <a:xfrm>
            <a:off x="512233" y="1417638"/>
            <a:ext cx="8119533" cy="3450696"/>
          </a:xfrm>
        </p:spPr>
        <p:txBody>
          <a:bodyPr>
            <a:noAutofit/>
          </a:bodyPr>
          <a:lstStyle/>
          <a:p>
            <a:pPr marL="0" indent="0" algn="just">
              <a:buNone/>
            </a:pPr>
            <a:r>
              <a:rPr lang="en-US" sz="2800" dirty="0" smtClean="0">
                <a:latin typeface="Gabriola" pitchFamily="82" charset="0"/>
              </a:rPr>
              <a:t>a.  Loss </a:t>
            </a:r>
            <a:r>
              <a:rPr lang="en-US" sz="2800" dirty="0">
                <a:latin typeface="Gabriola" pitchFamily="82" charset="0"/>
              </a:rPr>
              <a:t>and/or mesial tipping of posterior teeth. </a:t>
            </a:r>
            <a:endParaRPr lang="en-US" sz="2800" dirty="0" smtClean="0">
              <a:latin typeface="Gabriola" pitchFamily="82" charset="0"/>
            </a:endParaRPr>
          </a:p>
          <a:p>
            <a:pPr marL="0" indent="0" algn="just">
              <a:buNone/>
            </a:pPr>
            <a:r>
              <a:rPr lang="en-US" sz="2800" dirty="0" smtClean="0">
                <a:latin typeface="Gabriola" pitchFamily="82" charset="0"/>
              </a:rPr>
              <a:t>b</a:t>
            </a:r>
            <a:r>
              <a:rPr lang="en-US" sz="2800" dirty="0">
                <a:latin typeface="Gabriola" pitchFamily="82" charset="0"/>
              </a:rPr>
              <a:t>. Early loss of teeth and lingual collapse of </a:t>
            </a:r>
            <a:r>
              <a:rPr lang="en-US" sz="2800" dirty="0" smtClean="0">
                <a:latin typeface="Gabriola" pitchFamily="82" charset="0"/>
              </a:rPr>
              <a:t>the anterior </a:t>
            </a:r>
            <a:r>
              <a:rPr lang="en-US" sz="2800" dirty="0">
                <a:latin typeface="Gabriola" pitchFamily="82" charset="0"/>
              </a:rPr>
              <a:t>teeth</a:t>
            </a:r>
          </a:p>
          <a:p>
            <a:pPr marL="0" indent="0" algn="just">
              <a:buNone/>
            </a:pPr>
            <a:r>
              <a:rPr lang="en-US" sz="2800" dirty="0">
                <a:latin typeface="Gabriola" pitchFamily="82" charset="0"/>
              </a:rPr>
              <a:t>c. </a:t>
            </a:r>
            <a:r>
              <a:rPr lang="en-US" sz="2800" dirty="0" err="1">
                <a:latin typeface="Gabriola" pitchFamily="82" charset="0"/>
              </a:rPr>
              <a:t>Overeruption</a:t>
            </a:r>
            <a:r>
              <a:rPr lang="en-US" sz="2800" dirty="0">
                <a:latin typeface="Gabriola" pitchFamily="82" charset="0"/>
              </a:rPr>
              <a:t> of the incisor teeth, </a:t>
            </a:r>
            <a:r>
              <a:rPr lang="en-US" sz="2800" dirty="0" err="1" smtClean="0">
                <a:latin typeface="Gabriola" pitchFamily="82" charset="0"/>
              </a:rPr>
              <a:t>infraocclusion</a:t>
            </a:r>
            <a:r>
              <a:rPr lang="en-US" sz="2800" dirty="0">
                <a:latin typeface="Gabriola" pitchFamily="82" charset="0"/>
              </a:rPr>
              <a:t> </a:t>
            </a:r>
            <a:r>
              <a:rPr lang="en-US" sz="2800" dirty="0" smtClean="0">
                <a:latin typeface="Gabriola" pitchFamily="82" charset="0"/>
              </a:rPr>
              <a:t>of </a:t>
            </a:r>
            <a:r>
              <a:rPr lang="en-US" sz="2800" dirty="0">
                <a:latin typeface="Gabriola" pitchFamily="82" charset="0"/>
              </a:rPr>
              <a:t>the </a:t>
            </a:r>
            <a:r>
              <a:rPr lang="en-US" sz="2800" dirty="0" err="1">
                <a:latin typeface="Gabriola" pitchFamily="82" charset="0"/>
              </a:rPr>
              <a:t>buccal</a:t>
            </a:r>
            <a:r>
              <a:rPr lang="en-US" sz="2800" dirty="0">
                <a:latin typeface="Gabriola" pitchFamily="82" charset="0"/>
              </a:rPr>
              <a:t> </a:t>
            </a:r>
            <a:r>
              <a:rPr lang="en-US" sz="2800" dirty="0" smtClean="0">
                <a:latin typeface="Gabriola" pitchFamily="82" charset="0"/>
              </a:rPr>
              <a:t> </a:t>
            </a:r>
          </a:p>
          <a:p>
            <a:pPr marL="0" indent="0" algn="just">
              <a:buNone/>
            </a:pPr>
            <a:r>
              <a:rPr lang="en-US" sz="2800" dirty="0">
                <a:latin typeface="Gabriola" pitchFamily="82" charset="0"/>
              </a:rPr>
              <a:t> </a:t>
            </a:r>
            <a:r>
              <a:rPr lang="en-US" sz="2800" dirty="0" smtClean="0">
                <a:latin typeface="Gabriola" pitchFamily="82" charset="0"/>
              </a:rPr>
              <a:t>   segment </a:t>
            </a:r>
            <a:r>
              <a:rPr lang="en-US" sz="2800" dirty="0">
                <a:latin typeface="Gabriola" pitchFamily="82" charset="0"/>
              </a:rPr>
              <a:t>or a combination of </a:t>
            </a:r>
            <a:r>
              <a:rPr lang="en-US" sz="2800" dirty="0" smtClean="0">
                <a:latin typeface="Gabriola" pitchFamily="82" charset="0"/>
              </a:rPr>
              <a:t>both. </a:t>
            </a:r>
          </a:p>
          <a:p>
            <a:pPr marL="0" indent="0" algn="just">
              <a:buNone/>
            </a:pPr>
            <a:r>
              <a:rPr lang="en-US" sz="2800" dirty="0" smtClean="0">
                <a:latin typeface="Gabriola" pitchFamily="82" charset="0"/>
              </a:rPr>
              <a:t>d</a:t>
            </a:r>
            <a:r>
              <a:rPr lang="en-US" sz="2800" dirty="0">
                <a:latin typeface="Gabriola" pitchFamily="82" charset="0"/>
              </a:rPr>
              <a:t>. Overbite may because or accentuated by </a:t>
            </a:r>
            <a:r>
              <a:rPr lang="en-US" sz="2800" dirty="0" smtClean="0">
                <a:latin typeface="Gabriola" pitchFamily="82" charset="0"/>
              </a:rPr>
              <a:t>an aberration </a:t>
            </a:r>
            <a:r>
              <a:rPr lang="en-US" sz="2800" dirty="0">
                <a:latin typeface="Gabriola" pitchFamily="82" charset="0"/>
              </a:rPr>
              <a:t>in the </a:t>
            </a:r>
            <a:r>
              <a:rPr lang="en-US" sz="2800" dirty="0" smtClean="0">
                <a:latin typeface="Gabriola" pitchFamily="82" charset="0"/>
              </a:rPr>
              <a:t> </a:t>
            </a:r>
          </a:p>
          <a:p>
            <a:pPr marL="0" indent="0" algn="just">
              <a:buNone/>
            </a:pPr>
            <a:r>
              <a:rPr lang="en-US" sz="2800" dirty="0">
                <a:latin typeface="Gabriola" pitchFamily="82" charset="0"/>
              </a:rPr>
              <a:t> </a:t>
            </a:r>
            <a:r>
              <a:rPr lang="en-US" sz="2800" dirty="0" smtClean="0">
                <a:latin typeface="Gabriola" pitchFamily="82" charset="0"/>
              </a:rPr>
              <a:t>   tooth </a:t>
            </a:r>
            <a:r>
              <a:rPr lang="en-US" sz="2800" dirty="0">
                <a:latin typeface="Gabriola" pitchFamily="82" charset="0"/>
              </a:rPr>
              <a:t>morphology.</a:t>
            </a:r>
          </a:p>
          <a:p>
            <a:pPr marL="0" indent="0" algn="just">
              <a:buNone/>
            </a:pPr>
            <a:r>
              <a:rPr lang="en-US" sz="2800" dirty="0">
                <a:latin typeface="Gabriola" pitchFamily="82" charset="0"/>
              </a:rPr>
              <a:t>e. Periodontal disease. Bite may deepen if </a:t>
            </a:r>
            <a:r>
              <a:rPr lang="en-US" sz="2800" dirty="0" smtClean="0">
                <a:latin typeface="Gabriola" pitchFamily="82" charset="0"/>
              </a:rPr>
              <a:t>the posterior </a:t>
            </a:r>
            <a:r>
              <a:rPr lang="en-US" sz="2800" dirty="0">
                <a:latin typeface="Gabriola" pitchFamily="82" charset="0"/>
              </a:rPr>
              <a:t>tooth </a:t>
            </a:r>
            <a:endParaRPr lang="en-US" sz="2800" dirty="0" smtClean="0">
              <a:latin typeface="Gabriola" pitchFamily="82" charset="0"/>
            </a:endParaRPr>
          </a:p>
          <a:p>
            <a:pPr marL="0" indent="0" algn="just">
              <a:buNone/>
            </a:pPr>
            <a:r>
              <a:rPr lang="en-US" sz="2800" dirty="0">
                <a:latin typeface="Gabriola" pitchFamily="82" charset="0"/>
              </a:rPr>
              <a:t> </a:t>
            </a:r>
            <a:r>
              <a:rPr lang="en-US" sz="2800" dirty="0" smtClean="0">
                <a:latin typeface="Gabriola" pitchFamily="82" charset="0"/>
              </a:rPr>
              <a:t>  drift </a:t>
            </a:r>
            <a:r>
              <a:rPr lang="en-US" sz="2800" dirty="0" err="1" smtClean="0">
                <a:latin typeface="Gabriola" pitchFamily="82" charset="0"/>
              </a:rPr>
              <a:t>mesially</a:t>
            </a:r>
            <a:r>
              <a:rPr lang="en-US" sz="2800" dirty="0" smtClean="0">
                <a:latin typeface="Gabriola" pitchFamily="82" charset="0"/>
              </a:rPr>
              <a:t>.</a:t>
            </a:r>
            <a:endParaRPr lang="en-US" sz="2800" dirty="0">
              <a:latin typeface="Gabriola" pitchFamily="82" charset="0"/>
            </a:endParaRPr>
          </a:p>
        </p:txBody>
      </p:sp>
      <p:sp>
        <p:nvSpPr>
          <p:cNvPr id="4" name="Rectangle 3"/>
          <p:cNvSpPr/>
          <p:nvPr/>
        </p:nvSpPr>
        <p:spPr>
          <a:xfrm>
            <a:off x="0" y="6400800"/>
            <a:ext cx="9144000" cy="369332"/>
          </a:xfrm>
          <a:prstGeom prst="rect">
            <a:avLst/>
          </a:prstGeom>
          <a:solidFill>
            <a:schemeClr val="accent1">
              <a:lumMod val="40000"/>
              <a:lumOff val="60000"/>
            </a:schemeClr>
          </a:solidFill>
        </p:spPr>
        <p:txBody>
          <a:bodyPr wrap="square">
            <a:spAutoFit/>
          </a:bodyPr>
          <a:lstStyle/>
          <a:p>
            <a:pPr lvl="0" algn="ctr"/>
            <a:r>
              <a:rPr lang="en-US" b="1" dirty="0"/>
              <a:t>Geiger A, </a:t>
            </a:r>
            <a:r>
              <a:rPr lang="en-US" b="1" dirty="0" err="1"/>
              <a:t>Hirshfeld</a:t>
            </a:r>
            <a:r>
              <a:rPr lang="en-US" b="1" dirty="0"/>
              <a:t> </a:t>
            </a:r>
            <a:r>
              <a:rPr lang="en-US" b="1" dirty="0" smtClean="0"/>
              <a:t>L. </a:t>
            </a:r>
            <a:r>
              <a:rPr lang="en-US" dirty="0" smtClean="0"/>
              <a:t>Minor </a:t>
            </a:r>
            <a:r>
              <a:rPr lang="en-US" dirty="0"/>
              <a:t>tooth movements in general practice 3</a:t>
            </a:r>
            <a:r>
              <a:rPr lang="en-US" baseline="30000" dirty="0"/>
              <a:t>rd</a:t>
            </a:r>
            <a:r>
              <a:rPr lang="en-US" dirty="0"/>
              <a:t> Ed. Mosby Co. </a:t>
            </a:r>
          </a:p>
        </p:txBody>
      </p:sp>
    </p:spTree>
    <p:extLst>
      <p:ext uri="{BB962C8B-B14F-4D97-AF65-F5344CB8AC3E}">
        <p14:creationId xmlns:p14="http://schemas.microsoft.com/office/powerpoint/2010/main" val="17405550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i="1" dirty="0" smtClean="0"/>
              <a:t>2) Skeletal </a:t>
            </a:r>
            <a:r>
              <a:rPr lang="en-US" b="1" i="1" dirty="0"/>
              <a:t>pattern and </a:t>
            </a:r>
            <a:r>
              <a:rPr lang="en-US" b="1" i="1" dirty="0" smtClean="0"/>
              <a:t>malocclusion</a:t>
            </a:r>
            <a:endParaRPr lang="en-US" i="1" dirty="0"/>
          </a:p>
        </p:txBody>
      </p:sp>
      <p:sp>
        <p:nvSpPr>
          <p:cNvPr id="2" name="Content Placeholder 1"/>
          <p:cNvSpPr>
            <a:spLocks noGrp="1"/>
          </p:cNvSpPr>
          <p:nvPr>
            <p:ph idx="1"/>
          </p:nvPr>
        </p:nvSpPr>
        <p:spPr>
          <a:xfrm>
            <a:off x="439779" y="1556792"/>
            <a:ext cx="8763000" cy="4754563"/>
          </a:xfrm>
        </p:spPr>
        <p:txBody>
          <a:bodyPr>
            <a:noAutofit/>
          </a:bodyPr>
          <a:lstStyle/>
          <a:p>
            <a:pPr marL="341313" indent="-341313" algn="just">
              <a:lnSpc>
                <a:spcPct val="150000"/>
              </a:lnSpc>
              <a:buAutoNum type="alphaLcPeriod"/>
            </a:pPr>
            <a:r>
              <a:rPr lang="en-US" sz="2800" dirty="0" smtClean="0">
                <a:latin typeface="Gabriola" pitchFamily="82" charset="0"/>
              </a:rPr>
              <a:t>An </a:t>
            </a:r>
            <a:r>
              <a:rPr lang="en-US" sz="2800" dirty="0">
                <a:latin typeface="Gabriola" pitchFamily="82" charset="0"/>
              </a:rPr>
              <a:t>overgrowth or undergrowth of one or </a:t>
            </a:r>
            <a:r>
              <a:rPr lang="en-US" sz="2800" dirty="0" smtClean="0">
                <a:latin typeface="Gabriola" pitchFamily="82" charset="0"/>
              </a:rPr>
              <a:t>more alveolar segments.</a:t>
            </a:r>
          </a:p>
          <a:p>
            <a:pPr marL="341313" indent="-341313" algn="just">
              <a:lnSpc>
                <a:spcPct val="150000"/>
              </a:lnSpc>
              <a:buAutoNum type="alphaLcPeriod" startAt="2"/>
            </a:pPr>
            <a:r>
              <a:rPr lang="en-US" sz="2800" dirty="0" smtClean="0">
                <a:latin typeface="Gabriola" pitchFamily="82" charset="0"/>
              </a:rPr>
              <a:t>An </a:t>
            </a:r>
            <a:r>
              <a:rPr lang="en-US" sz="2800" dirty="0">
                <a:latin typeface="Gabriola" pitchFamily="82" charset="0"/>
              </a:rPr>
              <a:t>excess of growth of the ramus </a:t>
            </a:r>
            <a:r>
              <a:rPr lang="en-US" sz="2800" dirty="0" smtClean="0">
                <a:latin typeface="Gabriola" pitchFamily="82" charset="0"/>
              </a:rPr>
              <a:t>and posterior </a:t>
            </a:r>
            <a:r>
              <a:rPr lang="en-US" sz="2800" dirty="0">
                <a:latin typeface="Gabriola" pitchFamily="82" charset="0"/>
              </a:rPr>
              <a:t>cranial base permits </a:t>
            </a:r>
            <a:endParaRPr lang="en-US" sz="2800" dirty="0" smtClean="0">
              <a:latin typeface="Gabriola" pitchFamily="82" charset="0"/>
            </a:endParaRPr>
          </a:p>
          <a:p>
            <a:pPr algn="just">
              <a:lnSpc>
                <a:spcPct val="150000"/>
              </a:lnSpc>
              <a:buFont typeface="EuroRoman"/>
              <a:buChar char=" "/>
            </a:pPr>
            <a:r>
              <a:rPr lang="en-US" sz="2800" dirty="0" smtClean="0">
                <a:latin typeface="Gabriola" pitchFamily="82" charset="0"/>
              </a:rPr>
              <a:t>the </a:t>
            </a:r>
            <a:r>
              <a:rPr lang="en-US" sz="2800" dirty="0">
                <a:latin typeface="Gabriola" pitchFamily="82" charset="0"/>
              </a:rPr>
              <a:t>mandible </a:t>
            </a:r>
            <a:r>
              <a:rPr lang="en-US" sz="2800" dirty="0" smtClean="0">
                <a:latin typeface="Gabriola" pitchFamily="82" charset="0"/>
              </a:rPr>
              <a:t>to rotate </a:t>
            </a:r>
            <a:r>
              <a:rPr lang="en-US" sz="2800" dirty="0">
                <a:latin typeface="Gabriola" pitchFamily="82" charset="0"/>
              </a:rPr>
              <a:t>upward. Thus Long ramus and </a:t>
            </a:r>
            <a:r>
              <a:rPr lang="en-US" sz="2800" dirty="0" smtClean="0">
                <a:latin typeface="Gabriola" pitchFamily="82" charset="0"/>
              </a:rPr>
              <a:t>short body  </a:t>
            </a:r>
          </a:p>
          <a:p>
            <a:pPr algn="just">
              <a:lnSpc>
                <a:spcPct val="150000"/>
              </a:lnSpc>
              <a:buFont typeface="EuroRoman"/>
              <a:buChar char=" "/>
            </a:pPr>
            <a:r>
              <a:rPr lang="en-US" sz="2800" dirty="0" smtClean="0">
                <a:latin typeface="Gabriola" pitchFamily="82" charset="0"/>
              </a:rPr>
              <a:t>with </a:t>
            </a:r>
            <a:r>
              <a:rPr lang="en-US" sz="2800" dirty="0">
                <a:latin typeface="Gabriola" pitchFamily="82" charset="0"/>
              </a:rPr>
              <a:t>decreased </a:t>
            </a:r>
            <a:r>
              <a:rPr lang="en-US" sz="2800" dirty="0" err="1">
                <a:latin typeface="Gabriola" pitchFamily="82" charset="0"/>
              </a:rPr>
              <a:t>gonial</a:t>
            </a:r>
            <a:r>
              <a:rPr lang="en-US" sz="2800" dirty="0">
                <a:latin typeface="Gabriola" pitchFamily="82" charset="0"/>
              </a:rPr>
              <a:t> angle </a:t>
            </a:r>
            <a:r>
              <a:rPr lang="en-US" sz="2800" dirty="0" smtClean="0">
                <a:latin typeface="Gabriola" pitchFamily="82" charset="0"/>
              </a:rPr>
              <a:t>is characteristic feature.</a:t>
            </a:r>
          </a:p>
          <a:p>
            <a:pPr marL="0" indent="0" algn="just">
              <a:lnSpc>
                <a:spcPct val="150000"/>
              </a:lnSpc>
              <a:buNone/>
            </a:pPr>
            <a:r>
              <a:rPr lang="en-US" sz="2800" dirty="0" smtClean="0">
                <a:latin typeface="Gabriola" pitchFamily="82" charset="0"/>
              </a:rPr>
              <a:t>c</a:t>
            </a:r>
            <a:r>
              <a:rPr lang="en-US" sz="2800" dirty="0">
                <a:latin typeface="Gabriola" pitchFamily="82" charset="0"/>
              </a:rPr>
              <a:t>. </a:t>
            </a:r>
            <a:r>
              <a:rPr lang="en-US" sz="2800" dirty="0" smtClean="0">
                <a:latin typeface="Gabriola" pitchFamily="82" charset="0"/>
              </a:rPr>
              <a:t> Convergent </a:t>
            </a:r>
            <a:r>
              <a:rPr lang="en-US" sz="2800" dirty="0">
                <a:latin typeface="Gabriola" pitchFamily="82" charset="0"/>
              </a:rPr>
              <a:t>upper and lower jaw </a:t>
            </a:r>
            <a:r>
              <a:rPr lang="en-US" sz="2800" dirty="0" smtClean="0">
                <a:latin typeface="Gabriola" pitchFamily="82" charset="0"/>
              </a:rPr>
              <a:t>bases. </a:t>
            </a:r>
          </a:p>
          <a:p>
            <a:pPr marL="0" indent="0" algn="just">
              <a:lnSpc>
                <a:spcPct val="150000"/>
              </a:lnSpc>
              <a:buNone/>
            </a:pPr>
            <a:r>
              <a:rPr lang="en-US" sz="2800" dirty="0" smtClean="0">
                <a:latin typeface="Gabriola" pitchFamily="82" charset="0"/>
              </a:rPr>
              <a:t>d</a:t>
            </a:r>
            <a:r>
              <a:rPr lang="en-US" sz="2800" dirty="0">
                <a:latin typeface="Gabriola" pitchFamily="82" charset="0"/>
              </a:rPr>
              <a:t>. Horizontal growth pattern or forward rotation </a:t>
            </a:r>
            <a:r>
              <a:rPr lang="en-US" sz="2800" dirty="0" smtClean="0">
                <a:latin typeface="Gabriola" pitchFamily="82" charset="0"/>
              </a:rPr>
              <a:t>or anticlockwise </a:t>
            </a:r>
          </a:p>
          <a:p>
            <a:pPr marL="0" indent="0" algn="just">
              <a:lnSpc>
                <a:spcPct val="150000"/>
              </a:lnSpc>
              <a:buNone/>
            </a:pPr>
            <a:r>
              <a:rPr lang="en-US" sz="2800" dirty="0">
                <a:latin typeface="Gabriola" pitchFamily="82" charset="0"/>
              </a:rPr>
              <a:t> </a:t>
            </a:r>
            <a:r>
              <a:rPr lang="en-US" sz="2800" dirty="0" smtClean="0">
                <a:latin typeface="Gabriola" pitchFamily="82" charset="0"/>
              </a:rPr>
              <a:t>   rotation </a:t>
            </a:r>
            <a:r>
              <a:rPr lang="en-US" sz="2800" dirty="0">
                <a:latin typeface="Gabriola" pitchFamily="82" charset="0"/>
              </a:rPr>
              <a:t>of the of the lower </a:t>
            </a:r>
            <a:r>
              <a:rPr lang="en-US" sz="2800" dirty="0" smtClean="0">
                <a:latin typeface="Gabriola" pitchFamily="82" charset="0"/>
              </a:rPr>
              <a:t>jaw.</a:t>
            </a:r>
            <a:endParaRPr lang="en-US" sz="2800" dirty="0">
              <a:latin typeface="Gabriola" pitchFamily="82" charset="0"/>
            </a:endParaRPr>
          </a:p>
        </p:txBody>
      </p:sp>
    </p:spTree>
    <p:extLst>
      <p:ext uri="{BB962C8B-B14F-4D97-AF65-F5344CB8AC3E}">
        <p14:creationId xmlns:p14="http://schemas.microsoft.com/office/powerpoint/2010/main" val="21144776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i="1" dirty="0"/>
              <a:t>3) Condylar growth </a:t>
            </a:r>
            <a:r>
              <a:rPr lang="en-US" b="1" i="1" dirty="0" smtClean="0"/>
              <a:t>pattern</a:t>
            </a:r>
            <a:endParaRPr lang="en-US" i="1" dirty="0"/>
          </a:p>
        </p:txBody>
      </p:sp>
      <p:sp>
        <p:nvSpPr>
          <p:cNvPr id="2" name="Content Placeholder 1"/>
          <p:cNvSpPr>
            <a:spLocks noGrp="1"/>
          </p:cNvSpPr>
          <p:nvPr>
            <p:ph idx="1"/>
          </p:nvPr>
        </p:nvSpPr>
        <p:spPr>
          <a:xfrm>
            <a:off x="197069" y="2183524"/>
            <a:ext cx="4302923" cy="2469612"/>
          </a:xfrm>
        </p:spPr>
        <p:txBody>
          <a:bodyPr>
            <a:noAutofit/>
          </a:bodyPr>
          <a:lstStyle/>
          <a:p>
            <a:pPr marL="0" indent="0" algn="just">
              <a:buNone/>
            </a:pPr>
            <a:r>
              <a:rPr lang="en-US" sz="2800" dirty="0" smtClean="0">
                <a:latin typeface="Gabriola" pitchFamily="82" charset="0"/>
              </a:rPr>
              <a:t>In </a:t>
            </a:r>
            <a:r>
              <a:rPr lang="en-US" sz="2800" dirty="0">
                <a:latin typeface="Gabriola" pitchFamily="82" charset="0"/>
              </a:rPr>
              <a:t>normal individuals, the growth at the </a:t>
            </a:r>
            <a:r>
              <a:rPr lang="en-US" sz="2800" b="1" i="1" dirty="0">
                <a:latin typeface="Gabriola" pitchFamily="82" charset="0"/>
              </a:rPr>
              <a:t>head of the condyle</a:t>
            </a:r>
            <a:r>
              <a:rPr lang="en-US" sz="2800" dirty="0">
                <a:latin typeface="Gabriola" pitchFamily="82" charset="0"/>
              </a:rPr>
              <a:t> occurs in an upward and backward direction. Mandibular growth is expressed as a downward and forward displacement</a:t>
            </a:r>
          </a:p>
        </p:txBody>
      </p:sp>
      <p:pic>
        <p:nvPicPr>
          <p:cNvPr id="5122" name="Picture 2" descr="Picture 083"/>
          <p:cNvPicPr>
            <a:picLocks noChangeAspect="1" noChangeArrowheads="1"/>
          </p:cNvPicPr>
          <p:nvPr/>
        </p:nvPicPr>
        <p:blipFill>
          <a:blip r:embed="rId2" cstate="print">
            <a:lum bright="24000" contrast="66000"/>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l="12500" t="3705" r="15277" b="11111"/>
          <a:stretch>
            <a:fillRect/>
          </a:stretch>
        </p:blipFill>
        <p:spPr bwMode="auto">
          <a:xfrm>
            <a:off x="4788024" y="1768855"/>
            <a:ext cx="4203576" cy="371854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321669"/>
            <a:ext cx="9144000" cy="369332"/>
          </a:xfrm>
          <a:prstGeom prst="rect">
            <a:avLst/>
          </a:prstGeom>
          <a:solidFill>
            <a:schemeClr val="accent1">
              <a:lumMod val="40000"/>
              <a:lumOff val="60000"/>
            </a:schemeClr>
          </a:solidFill>
        </p:spPr>
        <p:txBody>
          <a:bodyPr wrap="square">
            <a:spAutoFit/>
          </a:bodyPr>
          <a:lstStyle/>
          <a:p>
            <a:pPr lvl="0" algn="ctr"/>
            <a:r>
              <a:rPr lang="en-US" b="1" dirty="0" err="1"/>
              <a:t>Bishara</a:t>
            </a:r>
            <a:r>
              <a:rPr lang="en-US" b="1" dirty="0"/>
              <a:t> </a:t>
            </a:r>
            <a:r>
              <a:rPr lang="en-US" b="1" dirty="0" smtClean="0"/>
              <a:t>SE. </a:t>
            </a:r>
            <a:r>
              <a:rPr lang="en-US" dirty="0" smtClean="0"/>
              <a:t>Textbook </a:t>
            </a:r>
            <a:r>
              <a:rPr lang="en-US" dirty="0"/>
              <a:t>of Orthodontics, W.B. Saunders, 2002</a:t>
            </a:r>
          </a:p>
        </p:txBody>
      </p:sp>
    </p:spTree>
    <p:extLst>
      <p:ext uri="{BB962C8B-B14F-4D97-AF65-F5344CB8AC3E}">
        <p14:creationId xmlns:p14="http://schemas.microsoft.com/office/powerpoint/2010/main" val="37805045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147" y="188640"/>
            <a:ext cx="4995333" cy="3450696"/>
          </a:xfrm>
        </p:spPr>
        <p:txBody>
          <a:bodyPr>
            <a:noAutofit/>
          </a:bodyPr>
          <a:lstStyle/>
          <a:p>
            <a:pPr algn="just"/>
            <a:r>
              <a:rPr lang="en-US" sz="2800" dirty="0">
                <a:latin typeface="Gabriola" pitchFamily="82" charset="0"/>
              </a:rPr>
              <a:t>Patients with deep bite have an </a:t>
            </a:r>
            <a:r>
              <a:rPr lang="en-US" sz="2800" b="1" dirty="0">
                <a:latin typeface="Gabriola" pitchFamily="82" charset="0"/>
              </a:rPr>
              <a:t>upward</a:t>
            </a:r>
            <a:r>
              <a:rPr lang="en-US" sz="2800" dirty="0">
                <a:latin typeface="Gabriola" pitchFamily="82" charset="0"/>
              </a:rPr>
              <a:t> and </a:t>
            </a:r>
            <a:r>
              <a:rPr lang="en-US" sz="2800" b="1" dirty="0">
                <a:latin typeface="Gabriola" pitchFamily="82" charset="0"/>
              </a:rPr>
              <a:t>forward</a:t>
            </a:r>
            <a:r>
              <a:rPr lang="en-US" sz="2800" dirty="0">
                <a:latin typeface="Gabriola" pitchFamily="82" charset="0"/>
              </a:rPr>
              <a:t> growth of the condyle with reduced anterior face height. </a:t>
            </a:r>
            <a:endParaRPr lang="en-US" sz="2800" dirty="0" smtClean="0">
              <a:latin typeface="Gabriola" pitchFamily="82" charset="0"/>
            </a:endParaRPr>
          </a:p>
          <a:p>
            <a:pPr algn="just"/>
            <a:endParaRPr lang="en-US" sz="2800" dirty="0" smtClean="0">
              <a:latin typeface="Gabriola" pitchFamily="82" charset="0"/>
            </a:endParaRPr>
          </a:p>
          <a:p>
            <a:pPr algn="just"/>
            <a:r>
              <a:rPr lang="en-US" sz="2800" dirty="0" smtClean="0">
                <a:latin typeface="Gabriola" pitchFamily="82" charset="0"/>
              </a:rPr>
              <a:t>Growth </a:t>
            </a:r>
            <a:r>
              <a:rPr lang="en-US" sz="2800" dirty="0">
                <a:latin typeface="Gabriola" pitchFamily="82" charset="0"/>
              </a:rPr>
              <a:t>in this direction often results in more horizontal displacement of the mandible and is most effective in improving the position of chin, often desirable in patients with class II division I malocclusion.</a:t>
            </a:r>
          </a:p>
        </p:txBody>
      </p:sp>
      <p:grpSp>
        <p:nvGrpSpPr>
          <p:cNvPr id="5" name="Group 4"/>
          <p:cNvGrpSpPr/>
          <p:nvPr/>
        </p:nvGrpSpPr>
        <p:grpSpPr>
          <a:xfrm>
            <a:off x="609600" y="908720"/>
            <a:ext cx="8321352" cy="5603523"/>
            <a:chOff x="609600" y="1540406"/>
            <a:chExt cx="8321352" cy="5603523"/>
          </a:xfrm>
        </p:grpSpPr>
        <p:pic>
          <p:nvPicPr>
            <p:cNvPr id="6146" name="Picture 2" descr="Picture 081"/>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l="18054" t="7408" r="29166" b="14815"/>
            <a:stretch>
              <a:fillRect/>
            </a:stretch>
          </p:blipFill>
          <p:spPr bwMode="auto">
            <a:xfrm>
              <a:off x="5191182" y="1540406"/>
              <a:ext cx="3739770" cy="413283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5943600"/>
              <a:ext cx="8153400" cy="1200329"/>
            </a:xfrm>
            <a:prstGeom prst="rect">
              <a:avLst/>
            </a:prstGeom>
          </p:spPr>
          <p:txBody>
            <a:bodyPr wrap="square">
              <a:spAutoFit/>
            </a:bodyPr>
            <a:lstStyle/>
            <a:p>
              <a:r>
                <a:rPr lang="en-US" sz="2400" i="1" u="sng" dirty="0"/>
                <a:t>When vertical condylar growth exceeds </a:t>
              </a:r>
              <a:r>
                <a:rPr lang="en-US" sz="2400" i="1" u="sng" dirty="0" err="1"/>
                <a:t>dentoalveolar</a:t>
              </a:r>
              <a:r>
                <a:rPr lang="en-US" sz="2400" i="1" u="sng" dirty="0"/>
                <a:t> growth</a:t>
              </a:r>
              <a:r>
                <a:rPr lang="en-US" sz="2400" i="1" u="sng" dirty="0" smtClean="0"/>
                <a:t>.</a:t>
              </a:r>
            </a:p>
            <a:p>
              <a:r>
                <a:rPr lang="en-US" sz="2400" i="1" u="sng" dirty="0" smtClean="0"/>
                <a:t> </a:t>
              </a:r>
              <a:r>
                <a:rPr lang="en-US" sz="2400" i="1" u="sng" dirty="0"/>
                <a:t>i.e. eruption of teeth in the jaws; forward rotation of the mandible occurs </a:t>
              </a:r>
            </a:p>
          </p:txBody>
        </p:sp>
      </p:grpSp>
    </p:spTree>
    <p:extLst>
      <p:ext uri="{BB962C8B-B14F-4D97-AF65-F5344CB8AC3E}">
        <p14:creationId xmlns:p14="http://schemas.microsoft.com/office/powerpoint/2010/main" val="2110650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Contents</a:t>
            </a:r>
            <a:br>
              <a:rPr lang="en-US" dirty="0" smtClean="0"/>
            </a:br>
            <a:endParaRPr lang="en-IN" dirty="0"/>
          </a:p>
        </p:txBody>
      </p:sp>
      <p:sp>
        <p:nvSpPr>
          <p:cNvPr id="3" name="Content Placeholder 2"/>
          <p:cNvSpPr>
            <a:spLocks noGrp="1"/>
          </p:cNvSpPr>
          <p:nvPr>
            <p:ph idx="1"/>
          </p:nvPr>
        </p:nvSpPr>
        <p:spPr/>
        <p:txBody>
          <a:bodyPr>
            <a:normAutofit/>
          </a:bodyPr>
          <a:lstStyle/>
          <a:p>
            <a:r>
              <a:rPr lang="en-US" dirty="0" smtClean="0"/>
              <a:t>Introduction</a:t>
            </a:r>
          </a:p>
          <a:p>
            <a:r>
              <a:rPr lang="en-US" dirty="0" smtClean="0"/>
              <a:t>Zones of deep bite</a:t>
            </a:r>
          </a:p>
          <a:p>
            <a:r>
              <a:rPr lang="en-US" dirty="0" smtClean="0"/>
              <a:t>Classification</a:t>
            </a:r>
            <a:endParaRPr lang="en-US" dirty="0" smtClean="0"/>
          </a:p>
          <a:p>
            <a:r>
              <a:rPr lang="en-US" dirty="0" smtClean="0"/>
              <a:t>Etiology and diagnosis</a:t>
            </a:r>
          </a:p>
          <a:p>
            <a:r>
              <a:rPr lang="en-US" dirty="0" smtClean="0"/>
              <a:t>Clinical </a:t>
            </a:r>
            <a:r>
              <a:rPr lang="en-US" dirty="0" smtClean="0"/>
              <a:t>features</a:t>
            </a:r>
            <a:endParaRPr lang="en-US" dirty="0" smtClean="0"/>
          </a:p>
          <a:p>
            <a:r>
              <a:rPr lang="en-US" dirty="0" smtClean="0"/>
              <a:t>Treatment</a:t>
            </a:r>
          </a:p>
          <a:p>
            <a:r>
              <a:rPr lang="en-US" dirty="0"/>
              <a:t>C</a:t>
            </a:r>
            <a:r>
              <a:rPr lang="en-US" dirty="0" smtClean="0"/>
              <a:t>onclusion</a:t>
            </a:r>
            <a:endParaRPr lang="en-US" dirty="0" smtClean="0"/>
          </a:p>
          <a:p>
            <a:endParaRPr lang="en-US" dirty="0" smtClean="0"/>
          </a:p>
          <a:p>
            <a:endParaRPr lang="en-US" dirty="0" smtClean="0"/>
          </a:p>
          <a:p>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i="1" dirty="0"/>
              <a:t>II.  </a:t>
            </a:r>
            <a:r>
              <a:rPr lang="en-US" b="1" i="1" u="sng" dirty="0"/>
              <a:t>ACQUIRED </a:t>
            </a:r>
            <a:r>
              <a:rPr lang="en-US" b="1" i="1" u="sng" dirty="0" smtClean="0"/>
              <a:t>FACTORS</a:t>
            </a:r>
            <a:endParaRPr lang="en-US" i="1" u="sng" dirty="0"/>
          </a:p>
        </p:txBody>
      </p:sp>
      <p:sp>
        <p:nvSpPr>
          <p:cNvPr id="2" name="Content Placeholder 1"/>
          <p:cNvSpPr>
            <a:spLocks noGrp="1"/>
          </p:cNvSpPr>
          <p:nvPr>
            <p:ph idx="1"/>
          </p:nvPr>
        </p:nvSpPr>
        <p:spPr/>
        <p:txBody>
          <a:bodyPr>
            <a:normAutofit/>
          </a:bodyPr>
          <a:lstStyle/>
          <a:p>
            <a:pPr marL="0" indent="0">
              <a:buNone/>
            </a:pPr>
            <a:r>
              <a:rPr lang="en-US" dirty="0" smtClean="0">
                <a:latin typeface="Gabriola" pitchFamily="82" charset="0"/>
              </a:rPr>
              <a:t>The </a:t>
            </a:r>
            <a:r>
              <a:rPr lang="en-US" dirty="0">
                <a:latin typeface="Gabriola" pitchFamily="82" charset="0"/>
              </a:rPr>
              <a:t>deep overbite may be due to -			          </a:t>
            </a:r>
          </a:p>
          <a:p>
            <a:pPr marL="457200" indent="-457200">
              <a:buAutoNum type="arabicParenR"/>
            </a:pPr>
            <a:r>
              <a:rPr lang="en-US" dirty="0" smtClean="0">
                <a:latin typeface="Gabriola" pitchFamily="82" charset="0"/>
              </a:rPr>
              <a:t>Muscular habits				                      </a:t>
            </a:r>
          </a:p>
          <a:p>
            <a:pPr marL="457200" indent="-457200">
              <a:buAutoNum type="arabicParenR"/>
            </a:pPr>
            <a:r>
              <a:rPr lang="en-US" dirty="0" smtClean="0">
                <a:latin typeface="Gabriola" pitchFamily="82" charset="0"/>
              </a:rPr>
              <a:t>Changes </a:t>
            </a:r>
            <a:r>
              <a:rPr lang="en-US" dirty="0">
                <a:latin typeface="Gabriola" pitchFamily="82" charset="0"/>
              </a:rPr>
              <a:t>in tooth </a:t>
            </a:r>
            <a:r>
              <a:rPr lang="en-US" dirty="0" smtClean="0">
                <a:latin typeface="Gabriola" pitchFamily="82" charset="0"/>
              </a:rPr>
              <a:t>position	</a:t>
            </a:r>
            <a:r>
              <a:rPr lang="en-US" dirty="0">
                <a:latin typeface="Gabriola" pitchFamily="82" charset="0"/>
              </a:rPr>
              <a:t>		</a:t>
            </a:r>
            <a:endParaRPr lang="en-US" dirty="0" smtClean="0">
              <a:latin typeface="Gabriola" pitchFamily="82" charset="0"/>
            </a:endParaRPr>
          </a:p>
          <a:p>
            <a:pPr marL="0" indent="0">
              <a:buNone/>
            </a:pPr>
            <a:r>
              <a:rPr lang="en-US" dirty="0" smtClean="0">
                <a:latin typeface="Gabriola" pitchFamily="82" charset="0"/>
              </a:rPr>
              <a:t>3</a:t>
            </a:r>
            <a:r>
              <a:rPr lang="en-US" dirty="0">
                <a:latin typeface="Gabriola" pitchFamily="82" charset="0"/>
              </a:rPr>
              <a:t>) </a:t>
            </a:r>
            <a:r>
              <a:rPr lang="en-US" dirty="0" smtClean="0">
                <a:latin typeface="Gabriola" pitchFamily="82" charset="0"/>
              </a:rPr>
              <a:t>  The </a:t>
            </a:r>
            <a:r>
              <a:rPr lang="en-US" dirty="0">
                <a:latin typeface="Gabriola" pitchFamily="82" charset="0"/>
              </a:rPr>
              <a:t>loss of posterior supporting teeth </a:t>
            </a:r>
            <a:r>
              <a:rPr lang="en-US" dirty="0" smtClean="0">
                <a:latin typeface="Gabriola" pitchFamily="82" charset="0"/>
              </a:rPr>
              <a:t> </a:t>
            </a:r>
            <a:endParaRPr lang="en-US" dirty="0">
              <a:latin typeface="Gabriola" pitchFamily="82" charset="0"/>
            </a:endParaRPr>
          </a:p>
          <a:p>
            <a:pPr marL="0" indent="0">
              <a:buNone/>
            </a:pPr>
            <a:r>
              <a:rPr lang="en-US" dirty="0">
                <a:latin typeface="Gabriola" pitchFamily="82" charset="0"/>
              </a:rPr>
              <a:t>4) </a:t>
            </a:r>
            <a:r>
              <a:rPr lang="en-US" dirty="0" smtClean="0">
                <a:latin typeface="Gabriola" pitchFamily="82" charset="0"/>
              </a:rPr>
              <a:t>  Lateral </a:t>
            </a:r>
            <a:r>
              <a:rPr lang="en-US" dirty="0">
                <a:latin typeface="Gabriola" pitchFamily="82" charset="0"/>
              </a:rPr>
              <a:t>tongue thrust habit. </a:t>
            </a:r>
          </a:p>
          <a:p>
            <a:pPr marL="0" indent="0">
              <a:buNone/>
            </a:pPr>
            <a:endParaRPr lang="en-US" dirty="0">
              <a:latin typeface="Gabriola" pitchFamily="82" charset="0"/>
            </a:endParaRPr>
          </a:p>
        </p:txBody>
      </p:sp>
      <p:sp>
        <p:nvSpPr>
          <p:cNvPr id="4" name="Rectangle 3"/>
          <p:cNvSpPr/>
          <p:nvPr/>
        </p:nvSpPr>
        <p:spPr>
          <a:xfrm>
            <a:off x="0" y="5756831"/>
            <a:ext cx="9144000" cy="369332"/>
          </a:xfrm>
          <a:prstGeom prst="rect">
            <a:avLst/>
          </a:prstGeom>
          <a:solidFill>
            <a:schemeClr val="accent1">
              <a:lumMod val="40000"/>
              <a:lumOff val="60000"/>
            </a:schemeClr>
          </a:solidFill>
        </p:spPr>
        <p:txBody>
          <a:bodyPr wrap="square">
            <a:spAutoFit/>
          </a:bodyPr>
          <a:lstStyle/>
          <a:p>
            <a:pPr lvl="0" algn="ctr"/>
            <a:r>
              <a:rPr lang="en-US" b="1" dirty="0"/>
              <a:t>Geiger A, </a:t>
            </a:r>
            <a:r>
              <a:rPr lang="en-US" b="1" dirty="0" err="1"/>
              <a:t>Hirshfeld</a:t>
            </a:r>
            <a:r>
              <a:rPr lang="en-US" b="1" dirty="0"/>
              <a:t> </a:t>
            </a:r>
            <a:r>
              <a:rPr lang="en-US" b="1" dirty="0" smtClean="0"/>
              <a:t>L. </a:t>
            </a:r>
            <a:r>
              <a:rPr lang="en-US" dirty="0" smtClean="0"/>
              <a:t>Minor </a:t>
            </a:r>
            <a:r>
              <a:rPr lang="en-US" dirty="0"/>
              <a:t>tooth movements in general practice 3</a:t>
            </a:r>
            <a:r>
              <a:rPr lang="en-US" baseline="30000" dirty="0"/>
              <a:t>rd</a:t>
            </a:r>
            <a:r>
              <a:rPr lang="en-US" dirty="0"/>
              <a:t> Ed. Mosby Co. </a:t>
            </a:r>
          </a:p>
        </p:txBody>
      </p:sp>
    </p:spTree>
    <p:extLst>
      <p:ext uri="{BB962C8B-B14F-4D97-AF65-F5344CB8AC3E}">
        <p14:creationId xmlns:p14="http://schemas.microsoft.com/office/powerpoint/2010/main" val="37062040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4704"/>
            <a:ext cx="8229600" cy="1143000"/>
          </a:xfrm>
        </p:spPr>
        <p:txBody>
          <a:bodyPr>
            <a:normAutofit/>
          </a:bodyPr>
          <a:lstStyle/>
          <a:p>
            <a:r>
              <a:rPr lang="en-US" b="1" i="1" dirty="0"/>
              <a:t>1) Muscular </a:t>
            </a:r>
            <a:r>
              <a:rPr lang="en-US" b="1" i="1" dirty="0" smtClean="0"/>
              <a:t>habits</a:t>
            </a:r>
            <a:endParaRPr lang="en-US" i="1" dirty="0"/>
          </a:p>
        </p:txBody>
      </p:sp>
      <p:sp>
        <p:nvSpPr>
          <p:cNvPr id="2" name="Content Placeholder 1"/>
          <p:cNvSpPr>
            <a:spLocks noGrp="1"/>
          </p:cNvSpPr>
          <p:nvPr>
            <p:ph idx="1"/>
          </p:nvPr>
        </p:nvSpPr>
        <p:spPr>
          <a:xfrm>
            <a:off x="457200" y="2132856"/>
            <a:ext cx="8229600" cy="2476872"/>
          </a:xfrm>
        </p:spPr>
        <p:txBody>
          <a:bodyPr>
            <a:normAutofit/>
          </a:bodyPr>
          <a:lstStyle/>
          <a:p>
            <a:pPr marL="0" indent="0" algn="just">
              <a:buNone/>
            </a:pPr>
            <a:r>
              <a:rPr lang="en-US" sz="2400" dirty="0" smtClean="0">
                <a:latin typeface="Gabriola" pitchFamily="82" charset="0"/>
              </a:rPr>
              <a:t>	</a:t>
            </a:r>
            <a:r>
              <a:rPr lang="en-US" dirty="0" smtClean="0">
                <a:latin typeface="Gabriola" pitchFamily="82" charset="0"/>
              </a:rPr>
              <a:t>Severe </a:t>
            </a:r>
            <a:r>
              <a:rPr lang="en-US" dirty="0">
                <a:latin typeface="Gabriola" pitchFamily="82" charset="0"/>
              </a:rPr>
              <a:t>clenching or grinding habits or </a:t>
            </a:r>
            <a:r>
              <a:rPr lang="en-US" dirty="0" err="1">
                <a:latin typeface="Gabriola" pitchFamily="82" charset="0"/>
              </a:rPr>
              <a:t>hypertonicity</a:t>
            </a:r>
            <a:r>
              <a:rPr lang="en-US" dirty="0">
                <a:latin typeface="Gabriola" pitchFamily="82" charset="0"/>
              </a:rPr>
              <a:t> of the masticatory muscles may cause depression of the posterior teeth. Excessive tooth wear also may result in a loss of vertical height.</a:t>
            </a:r>
          </a:p>
          <a:p>
            <a:pPr marL="0" indent="0" algn="just">
              <a:buNone/>
            </a:pPr>
            <a:endParaRPr lang="en-US" sz="2400" dirty="0">
              <a:latin typeface="Gabriola" pitchFamily="82" charset="0"/>
            </a:endParaRPr>
          </a:p>
        </p:txBody>
      </p:sp>
    </p:spTree>
    <p:extLst>
      <p:ext uri="{BB962C8B-B14F-4D97-AF65-F5344CB8AC3E}">
        <p14:creationId xmlns:p14="http://schemas.microsoft.com/office/powerpoint/2010/main" val="2537473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i="1" dirty="0"/>
              <a:t>2) Changes in tooth </a:t>
            </a:r>
            <a:r>
              <a:rPr lang="en-US" b="1" i="1" dirty="0" smtClean="0"/>
              <a:t>position</a:t>
            </a:r>
            <a:endParaRPr lang="en-US" i="1" dirty="0"/>
          </a:p>
        </p:txBody>
      </p:sp>
      <p:sp>
        <p:nvSpPr>
          <p:cNvPr id="2" name="Content Placeholder 1"/>
          <p:cNvSpPr>
            <a:spLocks noGrp="1"/>
          </p:cNvSpPr>
          <p:nvPr>
            <p:ph idx="1"/>
          </p:nvPr>
        </p:nvSpPr>
        <p:spPr>
          <a:xfrm>
            <a:off x="457200" y="2132856"/>
            <a:ext cx="8229600" cy="3096344"/>
          </a:xfrm>
        </p:spPr>
        <p:txBody>
          <a:bodyPr>
            <a:normAutofit/>
          </a:bodyPr>
          <a:lstStyle/>
          <a:p>
            <a:pPr marL="0" indent="0" algn="just">
              <a:buNone/>
            </a:pPr>
            <a:r>
              <a:rPr lang="en-US" sz="2400" dirty="0">
                <a:latin typeface="Gabriola" pitchFamily="82" charset="0"/>
              </a:rPr>
              <a:t>	</a:t>
            </a:r>
            <a:r>
              <a:rPr lang="en-US" dirty="0">
                <a:latin typeface="Gabriola" pitchFamily="82" charset="0"/>
              </a:rPr>
              <a:t>Premature loss of deciduous molar teeth may permit mesial drifting of the first permanent molars with subsequent impactions or crowding of bicuspid teeth. This anterior displacement of the posterior support of the dentition may lead to the development of an excessive overbite.</a:t>
            </a:r>
          </a:p>
          <a:p>
            <a:pPr marL="0" indent="0" algn="just">
              <a:buNone/>
            </a:pPr>
            <a:endParaRPr lang="en-US" sz="2400" dirty="0">
              <a:latin typeface="Gabriola" pitchFamily="82" charset="0"/>
            </a:endParaRPr>
          </a:p>
        </p:txBody>
      </p:sp>
    </p:spTree>
    <p:extLst>
      <p:ext uri="{BB962C8B-B14F-4D97-AF65-F5344CB8AC3E}">
        <p14:creationId xmlns:p14="http://schemas.microsoft.com/office/powerpoint/2010/main" val="30861267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8614" y="692696"/>
            <a:ext cx="8229600" cy="1143000"/>
          </a:xfrm>
        </p:spPr>
        <p:txBody>
          <a:bodyPr>
            <a:normAutofit fontScale="90000"/>
          </a:bodyPr>
          <a:lstStyle/>
          <a:p>
            <a:r>
              <a:rPr lang="en-US" b="1" i="1" dirty="0"/>
              <a:t>3) The loss of posterior supporting teeth </a:t>
            </a:r>
            <a:endParaRPr lang="en-US" i="1" dirty="0"/>
          </a:p>
        </p:txBody>
      </p:sp>
      <p:sp>
        <p:nvSpPr>
          <p:cNvPr id="2" name="Content Placeholder 1"/>
          <p:cNvSpPr>
            <a:spLocks noGrp="1"/>
          </p:cNvSpPr>
          <p:nvPr>
            <p:ph idx="1"/>
          </p:nvPr>
        </p:nvSpPr>
        <p:spPr>
          <a:xfrm>
            <a:off x="457200" y="2420888"/>
            <a:ext cx="8229600" cy="2664296"/>
          </a:xfrm>
        </p:spPr>
        <p:txBody>
          <a:bodyPr>
            <a:normAutofit/>
          </a:bodyPr>
          <a:lstStyle/>
          <a:p>
            <a:pPr marL="0" indent="0" algn="just">
              <a:buNone/>
            </a:pPr>
            <a:r>
              <a:rPr lang="en-US" sz="2400" dirty="0">
                <a:latin typeface="Gabriola" pitchFamily="82" charset="0"/>
              </a:rPr>
              <a:t>	</a:t>
            </a:r>
            <a:r>
              <a:rPr lang="en-US" dirty="0">
                <a:latin typeface="Gabriola" pitchFamily="82" charset="0"/>
              </a:rPr>
              <a:t>In the adult dentition, extraction of molar or bicuspid teeth without replacement will permit adjacent teeth to drift toward the space. Such migration often causes abnormal axial inclinations and a deepening of the </a:t>
            </a:r>
            <a:r>
              <a:rPr lang="en-US" dirty="0" smtClean="0">
                <a:latin typeface="Gabriola" pitchFamily="82" charset="0"/>
              </a:rPr>
              <a:t>bite. </a:t>
            </a:r>
            <a:r>
              <a:rPr lang="en-US" dirty="0">
                <a:latin typeface="Gabriola" pitchFamily="82" charset="0"/>
              </a:rPr>
              <a:t>This frequently directs excessive trauma against maxillary incisor </a:t>
            </a:r>
            <a:r>
              <a:rPr lang="en-US" dirty="0" smtClean="0">
                <a:latin typeface="Gabriola" pitchFamily="82" charset="0"/>
              </a:rPr>
              <a:t>teeth.</a:t>
            </a:r>
            <a:endParaRPr lang="en-US" dirty="0">
              <a:latin typeface="Gabriola" pitchFamily="82" charset="0"/>
            </a:endParaRPr>
          </a:p>
          <a:p>
            <a:pPr marL="0" indent="0" algn="just">
              <a:buNone/>
            </a:pPr>
            <a:endParaRPr lang="en-US" sz="2400" dirty="0">
              <a:latin typeface="Gabriola" pitchFamily="82" charset="0"/>
            </a:endParaRPr>
          </a:p>
        </p:txBody>
      </p:sp>
    </p:spTree>
    <p:extLst>
      <p:ext uri="{BB962C8B-B14F-4D97-AF65-F5344CB8AC3E}">
        <p14:creationId xmlns:p14="http://schemas.microsoft.com/office/powerpoint/2010/main" val="27806130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20688"/>
            <a:ext cx="8229600" cy="1143000"/>
          </a:xfrm>
        </p:spPr>
        <p:txBody>
          <a:bodyPr>
            <a:normAutofit/>
          </a:bodyPr>
          <a:lstStyle/>
          <a:p>
            <a:r>
              <a:rPr lang="en-US" b="1" i="1" dirty="0"/>
              <a:t>4) Lateral tongue thrust </a:t>
            </a:r>
            <a:r>
              <a:rPr lang="en-US" b="1" i="1" dirty="0" smtClean="0"/>
              <a:t>habit</a:t>
            </a:r>
            <a:endParaRPr lang="en-US" i="1" dirty="0"/>
          </a:p>
        </p:txBody>
      </p:sp>
      <p:sp>
        <p:nvSpPr>
          <p:cNvPr id="2" name="Content Placeholder 1"/>
          <p:cNvSpPr>
            <a:spLocks noGrp="1"/>
          </p:cNvSpPr>
          <p:nvPr>
            <p:ph idx="1"/>
          </p:nvPr>
        </p:nvSpPr>
        <p:spPr>
          <a:xfrm>
            <a:off x="457200" y="2060848"/>
            <a:ext cx="8229600" cy="3240360"/>
          </a:xfrm>
        </p:spPr>
        <p:txBody>
          <a:bodyPr>
            <a:normAutofit/>
          </a:bodyPr>
          <a:lstStyle/>
          <a:p>
            <a:pPr marL="0" indent="0" algn="just">
              <a:buNone/>
            </a:pPr>
            <a:r>
              <a:rPr lang="en-US" sz="2400" dirty="0">
                <a:latin typeface="Gabriola" pitchFamily="82" charset="0"/>
              </a:rPr>
              <a:t>	</a:t>
            </a:r>
            <a:r>
              <a:rPr lang="en-US" dirty="0">
                <a:latin typeface="Gabriola" pitchFamily="82" charset="0"/>
              </a:rPr>
              <a:t>A lateral tongue thrust or postural position frequently can produce an acquired deep overbite. This type of dysfunction produces an </a:t>
            </a:r>
            <a:r>
              <a:rPr lang="en-US" dirty="0" err="1">
                <a:latin typeface="Gabriola" pitchFamily="82" charset="0"/>
              </a:rPr>
              <a:t>infraocclusion</a:t>
            </a:r>
            <a:r>
              <a:rPr lang="en-US" dirty="0">
                <a:latin typeface="Gabriola" pitchFamily="82" charset="0"/>
              </a:rPr>
              <a:t> of posterior </a:t>
            </a:r>
            <a:r>
              <a:rPr lang="en-US" dirty="0" smtClean="0">
                <a:latin typeface="Gabriola" pitchFamily="82" charset="0"/>
              </a:rPr>
              <a:t>teeth. </a:t>
            </a:r>
          </a:p>
          <a:p>
            <a:pPr marL="0" indent="0" algn="just">
              <a:buNone/>
            </a:pPr>
            <a:endParaRPr lang="en-US" dirty="0">
              <a:latin typeface="Gabriola" pitchFamily="82" charset="0"/>
            </a:endParaRPr>
          </a:p>
          <a:p>
            <a:pPr marL="0" indent="0" algn="just">
              <a:buNone/>
            </a:pPr>
            <a:r>
              <a:rPr lang="en-US" dirty="0" smtClean="0">
                <a:latin typeface="Gabriola" pitchFamily="82" charset="0"/>
              </a:rPr>
              <a:t>	In </a:t>
            </a:r>
            <a:r>
              <a:rPr lang="en-US" dirty="0">
                <a:latin typeface="Gabriola" pitchFamily="82" charset="0"/>
              </a:rPr>
              <a:t>these cases the </a:t>
            </a:r>
            <a:r>
              <a:rPr lang="en-US" b="1" dirty="0">
                <a:latin typeface="Gabriola" pitchFamily="82" charset="0"/>
              </a:rPr>
              <a:t>free way </a:t>
            </a:r>
            <a:r>
              <a:rPr lang="en-US" dirty="0">
                <a:latin typeface="Gabriola" pitchFamily="82" charset="0"/>
              </a:rPr>
              <a:t>space is usually </a:t>
            </a:r>
            <a:r>
              <a:rPr lang="en-US" dirty="0" smtClean="0">
                <a:latin typeface="Gabriola" pitchFamily="82" charset="0"/>
              </a:rPr>
              <a:t>large.</a:t>
            </a:r>
            <a:endParaRPr lang="en-US" i="1" dirty="0">
              <a:latin typeface="Gabriola" pitchFamily="82" charset="0"/>
            </a:endParaRPr>
          </a:p>
          <a:p>
            <a:pPr marL="0" indent="0" algn="just">
              <a:buNone/>
            </a:pPr>
            <a:endParaRPr lang="en-US" dirty="0">
              <a:latin typeface="Gabriola" pitchFamily="82" charset="0"/>
            </a:endParaRPr>
          </a:p>
        </p:txBody>
      </p:sp>
    </p:spTree>
    <p:extLst>
      <p:ext uri="{BB962C8B-B14F-4D97-AF65-F5344CB8AC3E}">
        <p14:creationId xmlns:p14="http://schemas.microsoft.com/office/powerpoint/2010/main" val="24002209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232" y="59258"/>
            <a:ext cx="8429046" cy="1143000"/>
          </a:xfrm>
        </p:spPr>
        <p:txBody>
          <a:bodyPr>
            <a:noAutofit/>
          </a:bodyPr>
          <a:lstStyle/>
          <a:p>
            <a:r>
              <a:rPr lang="en-US" sz="4000" i="1" u="sng" dirty="0" smtClean="0"/>
              <a:t>FACIAL CHARACTERISTICS OF DEEP BITE</a:t>
            </a:r>
            <a:endParaRPr lang="en-US" sz="4000" i="1" u="sng" dirty="0"/>
          </a:p>
        </p:txBody>
      </p:sp>
      <p:sp>
        <p:nvSpPr>
          <p:cNvPr id="3" name="Content Placeholder 2"/>
          <p:cNvSpPr>
            <a:spLocks noGrp="1"/>
          </p:cNvSpPr>
          <p:nvPr>
            <p:ph idx="1"/>
          </p:nvPr>
        </p:nvSpPr>
        <p:spPr>
          <a:xfrm>
            <a:off x="327986" y="1113289"/>
            <a:ext cx="5085724" cy="5655743"/>
          </a:xfrm>
        </p:spPr>
        <p:txBody>
          <a:bodyPr>
            <a:normAutofit fontScale="85000" lnSpcReduction="20000"/>
          </a:bodyPr>
          <a:lstStyle/>
          <a:p>
            <a:pPr>
              <a:buFont typeface="Wingdings" pitchFamily="2" charset="2"/>
              <a:buChar char="ü"/>
            </a:pPr>
            <a:r>
              <a:rPr lang="en-US" sz="3300" dirty="0" smtClean="0">
                <a:solidFill>
                  <a:schemeClr val="tx1"/>
                </a:solidFill>
                <a:latin typeface="Gabriola" pitchFamily="82" charset="0"/>
              </a:rPr>
              <a:t>Brachycephalic face or </a:t>
            </a:r>
            <a:r>
              <a:rPr lang="en-US" sz="3300" dirty="0" err="1" smtClean="0">
                <a:solidFill>
                  <a:schemeClr val="tx1"/>
                </a:solidFill>
                <a:latin typeface="Gabriola" pitchFamily="82" charset="0"/>
              </a:rPr>
              <a:t>europroscopic</a:t>
            </a:r>
            <a:r>
              <a:rPr lang="en-US" sz="3300" dirty="0" smtClean="0">
                <a:solidFill>
                  <a:schemeClr val="tx1"/>
                </a:solidFill>
                <a:latin typeface="Gabriola" pitchFamily="82" charset="0"/>
              </a:rPr>
              <a:t> face.</a:t>
            </a:r>
          </a:p>
          <a:p>
            <a:pPr>
              <a:buFont typeface="Wingdings" pitchFamily="2" charset="2"/>
              <a:buChar char="ü"/>
            </a:pPr>
            <a:r>
              <a:rPr lang="en-US" sz="3300" dirty="0" err="1" smtClean="0">
                <a:latin typeface="Gabriola" pitchFamily="82" charset="0"/>
              </a:rPr>
              <a:t>Hypodivergent</a:t>
            </a:r>
            <a:r>
              <a:rPr lang="en-US" sz="3300" dirty="0" smtClean="0">
                <a:latin typeface="Gabriola" pitchFamily="82" charset="0"/>
              </a:rPr>
              <a:t> growth pattern</a:t>
            </a:r>
            <a:endParaRPr lang="en-US" sz="3300" dirty="0">
              <a:solidFill>
                <a:schemeClr val="tx1"/>
              </a:solidFill>
              <a:latin typeface="Gabriola" pitchFamily="82" charset="0"/>
            </a:endParaRPr>
          </a:p>
          <a:p>
            <a:pPr>
              <a:buFont typeface="Wingdings" pitchFamily="2" charset="2"/>
              <a:buChar char="ü"/>
            </a:pPr>
            <a:r>
              <a:rPr lang="en-US" sz="3300" dirty="0" smtClean="0">
                <a:solidFill>
                  <a:schemeClr val="tx1"/>
                </a:solidFill>
                <a:latin typeface="Gabriola" pitchFamily="82" charset="0"/>
              </a:rPr>
              <a:t>Skeletal </a:t>
            </a:r>
            <a:r>
              <a:rPr lang="en-US" sz="3300" dirty="0">
                <a:solidFill>
                  <a:schemeClr val="tx1"/>
                </a:solidFill>
                <a:latin typeface="Gabriola" pitchFamily="82" charset="0"/>
              </a:rPr>
              <a:t>Class II tendency.</a:t>
            </a:r>
          </a:p>
          <a:p>
            <a:pPr>
              <a:buFont typeface="Wingdings" pitchFamily="2" charset="2"/>
              <a:buChar char="ü"/>
            </a:pPr>
            <a:r>
              <a:rPr lang="en-US" sz="3300" dirty="0" smtClean="0">
                <a:solidFill>
                  <a:schemeClr val="tx1"/>
                </a:solidFill>
                <a:latin typeface="Gabriola" pitchFamily="82" charset="0"/>
              </a:rPr>
              <a:t> Convex </a:t>
            </a:r>
            <a:r>
              <a:rPr lang="en-US" sz="3300" dirty="0">
                <a:solidFill>
                  <a:schemeClr val="tx1"/>
                </a:solidFill>
                <a:latin typeface="Gabriola" pitchFamily="82" charset="0"/>
              </a:rPr>
              <a:t>profile.</a:t>
            </a:r>
          </a:p>
          <a:p>
            <a:pPr>
              <a:buFont typeface="Wingdings" pitchFamily="2" charset="2"/>
              <a:buChar char="ü"/>
            </a:pPr>
            <a:r>
              <a:rPr lang="en-US" sz="3300" dirty="0" smtClean="0">
                <a:solidFill>
                  <a:schemeClr val="tx1"/>
                </a:solidFill>
                <a:latin typeface="Gabriola" pitchFamily="82" charset="0"/>
              </a:rPr>
              <a:t> </a:t>
            </a:r>
            <a:r>
              <a:rPr lang="en-US" sz="3300" dirty="0">
                <a:solidFill>
                  <a:schemeClr val="tx1"/>
                </a:solidFill>
                <a:latin typeface="Gabriola" pitchFamily="82" charset="0"/>
              </a:rPr>
              <a:t>Short vertical dimension and lower third of the face</a:t>
            </a:r>
            <a:r>
              <a:rPr lang="en-US" sz="3300" dirty="0" smtClean="0">
                <a:solidFill>
                  <a:schemeClr val="tx1"/>
                </a:solidFill>
                <a:latin typeface="Gabriola" pitchFamily="82" charset="0"/>
              </a:rPr>
              <a:t>.</a:t>
            </a:r>
            <a:endParaRPr lang="en-US" sz="3300" dirty="0">
              <a:solidFill>
                <a:schemeClr val="tx1"/>
              </a:solidFill>
              <a:latin typeface="Gabriola" pitchFamily="82" charset="0"/>
            </a:endParaRPr>
          </a:p>
          <a:p>
            <a:pPr>
              <a:buFont typeface="Wingdings" pitchFamily="2" charset="2"/>
              <a:buChar char="ü"/>
            </a:pPr>
            <a:r>
              <a:rPr lang="en-US" sz="3300" dirty="0" err="1" smtClean="0">
                <a:solidFill>
                  <a:schemeClr val="tx1"/>
                </a:solidFill>
                <a:latin typeface="Gabriola" pitchFamily="82" charset="0"/>
              </a:rPr>
              <a:t>Hypodivergent</a:t>
            </a:r>
            <a:r>
              <a:rPr lang="en-US" sz="3300" dirty="0" smtClean="0">
                <a:solidFill>
                  <a:schemeClr val="tx1"/>
                </a:solidFill>
                <a:latin typeface="Gabriola" pitchFamily="82" charset="0"/>
              </a:rPr>
              <a:t> </a:t>
            </a:r>
            <a:r>
              <a:rPr lang="en-US" sz="3300" dirty="0">
                <a:solidFill>
                  <a:schemeClr val="tx1"/>
                </a:solidFill>
                <a:latin typeface="Gabriola" pitchFamily="82" charset="0"/>
              </a:rPr>
              <a:t>growth tendency.</a:t>
            </a:r>
          </a:p>
          <a:p>
            <a:pPr>
              <a:buFont typeface="Wingdings" pitchFamily="2" charset="2"/>
              <a:buChar char="ü"/>
            </a:pPr>
            <a:r>
              <a:rPr lang="en-US" sz="3300" dirty="0" err="1" smtClean="0">
                <a:solidFill>
                  <a:schemeClr val="tx1"/>
                </a:solidFill>
                <a:latin typeface="Gabriola" pitchFamily="82" charset="0"/>
              </a:rPr>
              <a:t>Retrognathic</a:t>
            </a:r>
            <a:r>
              <a:rPr lang="en-US" sz="3300" dirty="0" smtClean="0">
                <a:solidFill>
                  <a:schemeClr val="tx1"/>
                </a:solidFill>
                <a:latin typeface="Gabriola" pitchFamily="82" charset="0"/>
              </a:rPr>
              <a:t> Mandible .</a:t>
            </a:r>
          </a:p>
          <a:p>
            <a:pPr>
              <a:buFont typeface="Wingdings" pitchFamily="2" charset="2"/>
              <a:buChar char="ü"/>
            </a:pPr>
            <a:r>
              <a:rPr lang="en-US" sz="3300" dirty="0" smtClean="0">
                <a:latin typeface="Gabriola" pitchFamily="82" charset="0"/>
              </a:rPr>
              <a:t>Reduced </a:t>
            </a:r>
            <a:r>
              <a:rPr lang="en-US" sz="3300" dirty="0" err="1" smtClean="0">
                <a:latin typeface="Gabriola" pitchFamily="82" charset="0"/>
              </a:rPr>
              <a:t>Gonial</a:t>
            </a:r>
            <a:r>
              <a:rPr lang="en-US" sz="3300" dirty="0" smtClean="0">
                <a:latin typeface="Gabriola" pitchFamily="82" charset="0"/>
              </a:rPr>
              <a:t> angle</a:t>
            </a:r>
            <a:endParaRPr lang="en-US" sz="3300" dirty="0" smtClean="0">
              <a:solidFill>
                <a:schemeClr val="tx1"/>
              </a:solidFill>
              <a:latin typeface="Gabriola" pitchFamily="82" charset="0"/>
            </a:endParaRPr>
          </a:p>
          <a:p>
            <a:pPr>
              <a:buFont typeface="Wingdings" pitchFamily="2" charset="2"/>
              <a:buChar char="ü"/>
            </a:pPr>
            <a:r>
              <a:rPr lang="en-US" sz="3300" dirty="0" smtClean="0">
                <a:latin typeface="Gabriola" pitchFamily="82" charset="0"/>
              </a:rPr>
              <a:t>Square  </a:t>
            </a:r>
            <a:r>
              <a:rPr lang="en-US" sz="3300" dirty="0" err="1" smtClean="0">
                <a:latin typeface="Gabriola" pitchFamily="82" charset="0"/>
              </a:rPr>
              <a:t>gonial</a:t>
            </a:r>
            <a:r>
              <a:rPr lang="en-US" sz="3300" dirty="0" smtClean="0">
                <a:latin typeface="Gabriola" pitchFamily="82" charset="0"/>
              </a:rPr>
              <a:t> angle </a:t>
            </a:r>
          </a:p>
          <a:p>
            <a:pPr>
              <a:buFont typeface="Wingdings" pitchFamily="2" charset="2"/>
              <a:buChar char="ü"/>
            </a:pPr>
            <a:r>
              <a:rPr lang="en-US" sz="3300" dirty="0" smtClean="0">
                <a:solidFill>
                  <a:schemeClr val="tx1"/>
                </a:solidFill>
                <a:latin typeface="Gabriola" pitchFamily="82" charset="0"/>
              </a:rPr>
              <a:t>Prominent chin</a:t>
            </a:r>
          </a:p>
          <a:p>
            <a:pPr>
              <a:buFont typeface="Wingdings" pitchFamily="2" charset="2"/>
              <a:buChar char="ü"/>
            </a:pPr>
            <a:r>
              <a:rPr lang="en-US" sz="3300" dirty="0" smtClean="0">
                <a:latin typeface="Gabriola" pitchFamily="82" charset="0"/>
              </a:rPr>
              <a:t>Reduced mandibular plane angle </a:t>
            </a:r>
            <a:endParaRPr lang="en-US" sz="3300" dirty="0" smtClean="0">
              <a:solidFill>
                <a:schemeClr val="tx1"/>
              </a:solidFill>
              <a:latin typeface="Gabriola" pitchFamily="82" charset="0"/>
            </a:endParaRPr>
          </a:p>
          <a:p>
            <a:pPr>
              <a:buFont typeface="Wingdings" pitchFamily="2" charset="2"/>
              <a:buChar char="ü"/>
            </a:pPr>
            <a:endParaRPr lang="en-US" sz="2400" dirty="0">
              <a:solidFill>
                <a:schemeClr val="tx1"/>
              </a:solidFill>
              <a:latin typeface="Gabriola" pitchFamily="82" charset="0"/>
            </a:endParaRPr>
          </a:p>
          <a:p>
            <a:pPr>
              <a:buFont typeface="Wingdings" pitchFamily="2" charset="2"/>
              <a:buChar char="ü"/>
            </a:pPr>
            <a:endParaRPr lang="en-US" sz="2400" dirty="0">
              <a:solidFill>
                <a:schemeClr val="tx1"/>
              </a:solidFill>
              <a:latin typeface="Gabriola" pitchFamily="82" charset="0"/>
            </a:endParaRPr>
          </a:p>
        </p:txBody>
      </p:sp>
      <p:pic>
        <p:nvPicPr>
          <p:cNvPr id="5" name="Picture 4" descr="Skeletal Deep Bites:       Also described as brachyfacial or hypodivergent facial patternskeletal deep bites exhibit chara..."/>
          <p:cNvPicPr/>
          <p:nvPr/>
        </p:nvPicPr>
        <p:blipFill rotWithShape="1">
          <a:blip r:embed="rId2"/>
          <a:srcRect l="3054" t="50820" r="54931" b="8465"/>
          <a:stretch/>
        </p:blipFill>
        <p:spPr bwMode="auto">
          <a:xfrm>
            <a:off x="5759355" y="3941161"/>
            <a:ext cx="2838735" cy="2582944"/>
          </a:xfrm>
          <a:prstGeom prst="rect">
            <a:avLst/>
          </a:prstGeom>
          <a:noFill/>
          <a:ln w="9525">
            <a:noFill/>
            <a:miter lim="800000"/>
            <a:headEnd/>
            <a:tailEnd/>
          </a:ln>
        </p:spPr>
      </p:pic>
      <p:pic>
        <p:nvPicPr>
          <p:cNvPr id="6" name="Picture 5" descr="Skeletal Deep Bites:       Also described as brachyfacial or hypodivergent facial patternskeletal deep bites exhibit chara..."/>
          <p:cNvPicPr/>
          <p:nvPr/>
        </p:nvPicPr>
        <p:blipFill rotWithShape="1">
          <a:blip r:embed="rId2"/>
          <a:srcRect l="50557" t="32740" r="1681" b="3830"/>
          <a:stretch/>
        </p:blipFill>
        <p:spPr bwMode="auto">
          <a:xfrm>
            <a:off x="5731626" y="1138487"/>
            <a:ext cx="2838736" cy="2825086"/>
          </a:xfrm>
          <a:prstGeom prst="rect">
            <a:avLst/>
          </a:prstGeom>
          <a:noFill/>
          <a:ln w="9525">
            <a:noFill/>
            <a:miter lim="800000"/>
            <a:headEnd/>
            <a:tailEnd/>
          </a:ln>
        </p:spPr>
      </p:pic>
    </p:spTree>
    <p:extLst>
      <p:ext uri="{BB962C8B-B14F-4D97-AF65-F5344CB8AC3E}">
        <p14:creationId xmlns:p14="http://schemas.microsoft.com/office/powerpoint/2010/main" val="34213984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337" y="1412776"/>
            <a:ext cx="4507800" cy="3456384"/>
          </a:xfrm>
        </p:spPr>
        <p:txBody>
          <a:bodyPr/>
          <a:lstStyle/>
          <a:p>
            <a:pPr>
              <a:buFont typeface="Wingdings" pitchFamily="2" charset="2"/>
              <a:buChar char="ü"/>
            </a:pPr>
            <a:r>
              <a:rPr lang="en-US" dirty="0" err="1">
                <a:latin typeface="Gabriola" pitchFamily="82" charset="0"/>
              </a:rPr>
              <a:t>Retrognathic</a:t>
            </a:r>
            <a:r>
              <a:rPr lang="en-US" dirty="0">
                <a:latin typeface="Gabriola" pitchFamily="82" charset="0"/>
              </a:rPr>
              <a:t> Mandible .</a:t>
            </a:r>
          </a:p>
          <a:p>
            <a:pPr>
              <a:buFont typeface="Wingdings" pitchFamily="2" charset="2"/>
              <a:buChar char="ü"/>
            </a:pPr>
            <a:r>
              <a:rPr lang="en-US" dirty="0">
                <a:latin typeface="Gabriola" pitchFamily="82" charset="0"/>
              </a:rPr>
              <a:t>Reduced </a:t>
            </a:r>
            <a:r>
              <a:rPr lang="en-US" dirty="0" err="1">
                <a:latin typeface="Gabriola" pitchFamily="82" charset="0"/>
              </a:rPr>
              <a:t>Gonial</a:t>
            </a:r>
            <a:r>
              <a:rPr lang="en-US" dirty="0">
                <a:latin typeface="Gabriola" pitchFamily="82" charset="0"/>
              </a:rPr>
              <a:t> angle</a:t>
            </a:r>
          </a:p>
          <a:p>
            <a:pPr>
              <a:buFont typeface="Wingdings" pitchFamily="2" charset="2"/>
              <a:buChar char="ü"/>
            </a:pPr>
            <a:r>
              <a:rPr lang="en-US" dirty="0">
                <a:latin typeface="Gabriola" pitchFamily="82" charset="0"/>
              </a:rPr>
              <a:t>Square  </a:t>
            </a:r>
            <a:r>
              <a:rPr lang="en-US" dirty="0" err="1">
                <a:latin typeface="Gabriola" pitchFamily="82" charset="0"/>
              </a:rPr>
              <a:t>gonial</a:t>
            </a:r>
            <a:r>
              <a:rPr lang="en-US" dirty="0">
                <a:latin typeface="Gabriola" pitchFamily="82" charset="0"/>
              </a:rPr>
              <a:t> angle </a:t>
            </a:r>
          </a:p>
          <a:p>
            <a:pPr>
              <a:buFont typeface="Wingdings" pitchFamily="2" charset="2"/>
              <a:buChar char="ü"/>
            </a:pPr>
            <a:r>
              <a:rPr lang="en-US" dirty="0">
                <a:latin typeface="Gabriola" pitchFamily="82" charset="0"/>
              </a:rPr>
              <a:t>Prominent chin</a:t>
            </a:r>
          </a:p>
          <a:p>
            <a:pPr>
              <a:buFont typeface="Wingdings" pitchFamily="2" charset="2"/>
              <a:buChar char="ü"/>
            </a:pPr>
            <a:r>
              <a:rPr lang="en-US" dirty="0">
                <a:latin typeface="Gabriola" pitchFamily="82" charset="0"/>
              </a:rPr>
              <a:t>Reduced mandibular plane angle </a:t>
            </a:r>
          </a:p>
          <a:p>
            <a:endParaRPr lang="en-US" dirty="0"/>
          </a:p>
        </p:txBody>
      </p:sp>
      <p:pic>
        <p:nvPicPr>
          <p:cNvPr id="4" name="Content Placeholder 3" descr="Skeletal Deep Bites:           Also described as brachyfacial or hypodivergent facial patternskeletal deep bites exhibit c..."/>
          <p:cNvPicPr>
            <a:picLocks/>
          </p:cNvPicPr>
          <p:nvPr/>
        </p:nvPicPr>
        <p:blipFill rotWithShape="1">
          <a:blip r:embed="rId2"/>
          <a:srcRect l="2508" t="49076" r="41857" b="-2714"/>
          <a:stretch/>
        </p:blipFill>
        <p:spPr bwMode="auto">
          <a:xfrm>
            <a:off x="4860032" y="476672"/>
            <a:ext cx="3907609" cy="2664296"/>
          </a:xfrm>
          <a:prstGeom prst="rect">
            <a:avLst/>
          </a:prstGeom>
          <a:ln w="88900" cap="sq" cmpd="thickThin">
            <a:solidFill>
              <a:srgbClr val="000000"/>
            </a:solidFill>
            <a:prstDash val="solid"/>
            <a:miter lim="800000"/>
          </a:ln>
          <a:effectLst>
            <a:innerShdw blurRad="76200">
              <a:srgbClr val="000000"/>
            </a:innerShdw>
          </a:effectLst>
        </p:spPr>
      </p:pic>
      <p:pic>
        <p:nvPicPr>
          <p:cNvPr id="5" name="Content Placeholder 3" descr="Skeletal Deep Bites:           Also described as brachyfacial or hypodivergent facial patternskeletal deep bites exhibit c..."/>
          <p:cNvPicPr>
            <a:picLocks/>
          </p:cNvPicPr>
          <p:nvPr/>
        </p:nvPicPr>
        <p:blipFill rotWithShape="1">
          <a:blip r:embed="rId2"/>
          <a:srcRect l="57418" t="29697" b="3059"/>
          <a:stretch/>
        </p:blipFill>
        <p:spPr bwMode="auto">
          <a:xfrm>
            <a:off x="5292080" y="3468331"/>
            <a:ext cx="3288486" cy="320102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57390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u="sng" dirty="0" smtClean="0"/>
              <a:t>INTRA ORAL FEATURES</a:t>
            </a:r>
            <a:endParaRPr lang="en-US" i="1" u="sng" dirty="0"/>
          </a:p>
        </p:txBody>
      </p:sp>
      <p:sp>
        <p:nvSpPr>
          <p:cNvPr id="3" name="Content Placeholder 2"/>
          <p:cNvSpPr>
            <a:spLocks noGrp="1"/>
          </p:cNvSpPr>
          <p:nvPr>
            <p:ph idx="1"/>
          </p:nvPr>
        </p:nvSpPr>
        <p:spPr/>
        <p:txBody>
          <a:bodyPr>
            <a:noAutofit/>
          </a:bodyPr>
          <a:lstStyle/>
          <a:p>
            <a:pPr algn="just">
              <a:buFont typeface="Wingdings" pitchFamily="2" charset="2"/>
              <a:buChar char="ü"/>
            </a:pPr>
            <a:r>
              <a:rPr lang="en-US" sz="2800" dirty="0" smtClean="0">
                <a:latin typeface="Gabriola" pitchFamily="82" charset="0"/>
              </a:rPr>
              <a:t>The </a:t>
            </a:r>
            <a:r>
              <a:rPr lang="en-US" sz="2800" dirty="0">
                <a:latin typeface="Gabriola" pitchFamily="82" charset="0"/>
              </a:rPr>
              <a:t>maxillary dental arch is broad, with often </a:t>
            </a:r>
            <a:r>
              <a:rPr lang="en-US" sz="2800" dirty="0" smtClean="0">
                <a:latin typeface="Gabriola" pitchFamily="82" charset="0"/>
              </a:rPr>
              <a:t>a maxillary </a:t>
            </a:r>
            <a:r>
              <a:rPr lang="en-US" sz="2800" dirty="0" err="1">
                <a:latin typeface="Gabriola" pitchFamily="82" charset="0"/>
              </a:rPr>
              <a:t>bucccal</a:t>
            </a:r>
            <a:r>
              <a:rPr lang="en-US" sz="2800" dirty="0">
                <a:latin typeface="Gabriola" pitchFamily="82" charset="0"/>
              </a:rPr>
              <a:t> </a:t>
            </a:r>
            <a:r>
              <a:rPr lang="en-US" sz="2800" dirty="0" smtClean="0">
                <a:latin typeface="Gabriola" pitchFamily="82" charset="0"/>
              </a:rPr>
              <a:t>cross-bite.</a:t>
            </a:r>
          </a:p>
          <a:p>
            <a:pPr algn="just">
              <a:buFont typeface="Wingdings" pitchFamily="2" charset="2"/>
              <a:buChar char="ü"/>
            </a:pPr>
            <a:r>
              <a:rPr lang="en-US" sz="2800" dirty="0" smtClean="0">
                <a:latin typeface="Gabriola" pitchFamily="82" charset="0"/>
              </a:rPr>
              <a:t>May </a:t>
            </a:r>
            <a:r>
              <a:rPr lang="en-US" sz="2800" dirty="0">
                <a:latin typeface="Gabriola" pitchFamily="82" charset="0"/>
              </a:rPr>
              <a:t>involve a group of teeth or whole dentition</a:t>
            </a:r>
            <a:r>
              <a:rPr lang="en-US" sz="2800" dirty="0" smtClean="0">
                <a:latin typeface="Gabriola" pitchFamily="82" charset="0"/>
              </a:rPr>
              <a:t>.</a:t>
            </a:r>
          </a:p>
          <a:p>
            <a:pPr algn="just">
              <a:buFont typeface="Wingdings" pitchFamily="2" charset="2"/>
              <a:buChar char="ü"/>
            </a:pPr>
            <a:r>
              <a:rPr lang="en-US" sz="2800" dirty="0">
                <a:latin typeface="Gabriola" pitchFamily="82" charset="0"/>
              </a:rPr>
              <a:t>Diminished </a:t>
            </a:r>
            <a:r>
              <a:rPr lang="en-US" sz="2800" dirty="0" err="1">
                <a:latin typeface="Gabriola" pitchFamily="82" charset="0"/>
              </a:rPr>
              <a:t>occlusal</a:t>
            </a:r>
            <a:r>
              <a:rPr lang="en-US" sz="2800" dirty="0">
                <a:latin typeface="Gabriola" pitchFamily="82" charset="0"/>
              </a:rPr>
              <a:t> </a:t>
            </a:r>
            <a:r>
              <a:rPr lang="en-US" sz="2800" dirty="0" smtClean="0">
                <a:latin typeface="Gabriola" pitchFamily="82" charset="0"/>
              </a:rPr>
              <a:t>plane</a:t>
            </a:r>
          </a:p>
          <a:p>
            <a:pPr algn="just">
              <a:buFont typeface="Wingdings" pitchFamily="2" charset="2"/>
              <a:buChar char="ü"/>
            </a:pPr>
            <a:r>
              <a:rPr lang="en-US" sz="2800" dirty="0">
                <a:latin typeface="Gabriola" pitchFamily="82" charset="0"/>
              </a:rPr>
              <a:t>T</a:t>
            </a:r>
            <a:r>
              <a:rPr lang="en-US" sz="2800" dirty="0" smtClean="0">
                <a:latin typeface="Gabriola" pitchFamily="82" charset="0"/>
              </a:rPr>
              <a:t>he </a:t>
            </a:r>
            <a:r>
              <a:rPr lang="en-US" sz="2800" dirty="0">
                <a:latin typeface="Gabriola" pitchFamily="82" charset="0"/>
              </a:rPr>
              <a:t>patient may </a:t>
            </a:r>
            <a:r>
              <a:rPr lang="en-US" sz="2800" dirty="0" smtClean="0">
                <a:latin typeface="Gabriola" pitchFamily="82" charset="0"/>
              </a:rPr>
              <a:t>exhibit gummy </a:t>
            </a:r>
            <a:r>
              <a:rPr lang="en-US" sz="2800" dirty="0">
                <a:latin typeface="Gabriola" pitchFamily="82" charset="0"/>
              </a:rPr>
              <a:t>smile if there is clockwise rotation </a:t>
            </a:r>
            <a:r>
              <a:rPr lang="en-US" sz="2800" dirty="0" smtClean="0">
                <a:latin typeface="Gabriola" pitchFamily="82" charset="0"/>
              </a:rPr>
              <a:t>of maxilla </a:t>
            </a:r>
            <a:r>
              <a:rPr lang="en-US" sz="2800" dirty="0">
                <a:latin typeface="Gabriola" pitchFamily="82" charset="0"/>
              </a:rPr>
              <a:t>. </a:t>
            </a:r>
            <a:endParaRPr lang="en-US" sz="2800" dirty="0" smtClean="0">
              <a:latin typeface="Gabriola" pitchFamily="82" charset="0"/>
            </a:endParaRPr>
          </a:p>
          <a:p>
            <a:pPr algn="just">
              <a:buFont typeface="Wingdings" pitchFamily="2" charset="2"/>
              <a:buChar char="ü"/>
            </a:pPr>
            <a:r>
              <a:rPr lang="en-US" sz="2800" dirty="0">
                <a:latin typeface="Gabriola" pitchFamily="82" charset="0"/>
              </a:rPr>
              <a:t>When the problem is in the anterior maxillary region, the patients often show </a:t>
            </a:r>
            <a:r>
              <a:rPr lang="en-US" sz="2800" dirty="0">
                <a:solidFill>
                  <a:srgbClr val="FF0000"/>
                </a:solidFill>
                <a:latin typeface="Gabriola" pitchFamily="82" charset="0"/>
              </a:rPr>
              <a:t>excessive gingival tissue </a:t>
            </a:r>
            <a:r>
              <a:rPr lang="en-US" sz="2800" dirty="0">
                <a:latin typeface="Gabriola" pitchFamily="82" charset="0"/>
              </a:rPr>
              <a:t>during smiling or event while speaking even when the upper lip is of adequate length</a:t>
            </a:r>
            <a:r>
              <a:rPr lang="en-US" sz="2800" dirty="0" smtClean="0">
                <a:latin typeface="Gabriola" pitchFamily="82" charset="0"/>
              </a:rPr>
              <a:t>.</a:t>
            </a:r>
            <a:r>
              <a:rPr lang="en-US" sz="2400" dirty="0">
                <a:latin typeface="Gabriola" pitchFamily="82" charset="0"/>
              </a:rPr>
              <a:t>	</a:t>
            </a:r>
            <a:r>
              <a:rPr lang="en-US" sz="2400" dirty="0" smtClean="0">
                <a:latin typeface="Gabriola" pitchFamily="82" charset="0"/>
              </a:rPr>
              <a:t>GUMMY SMILE</a:t>
            </a:r>
            <a:endParaRPr lang="en-US" sz="2400" dirty="0">
              <a:latin typeface="Gabriola" pitchFamily="82" charset="0"/>
            </a:endParaRPr>
          </a:p>
        </p:txBody>
      </p:sp>
    </p:spTree>
    <p:extLst>
      <p:ext uri="{BB962C8B-B14F-4D97-AF65-F5344CB8AC3E}">
        <p14:creationId xmlns:p14="http://schemas.microsoft.com/office/powerpoint/2010/main" val="3861322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u="sng" dirty="0" smtClean="0"/>
              <a:t>INTRA ORAL FEATURES</a:t>
            </a:r>
            <a:endParaRPr lang="en-US" i="1" u="sng" dirty="0"/>
          </a:p>
        </p:txBody>
      </p:sp>
      <p:sp>
        <p:nvSpPr>
          <p:cNvPr id="3" name="Content Placeholder 2"/>
          <p:cNvSpPr>
            <a:spLocks noGrp="1"/>
          </p:cNvSpPr>
          <p:nvPr>
            <p:ph idx="1"/>
          </p:nvPr>
        </p:nvSpPr>
        <p:spPr>
          <a:xfrm>
            <a:off x="457200" y="2078904"/>
            <a:ext cx="4557192" cy="3532366"/>
          </a:xfrm>
        </p:spPr>
        <p:txBody>
          <a:bodyPr>
            <a:noAutofit/>
          </a:bodyPr>
          <a:lstStyle/>
          <a:p>
            <a:pPr marL="0" indent="0" algn="just">
              <a:buNone/>
            </a:pPr>
            <a:r>
              <a:rPr lang="en-US" sz="2800" dirty="0" smtClean="0">
                <a:latin typeface="Gabriola" pitchFamily="82" charset="0"/>
              </a:rPr>
              <a:t>The </a:t>
            </a:r>
            <a:r>
              <a:rPr lang="en-US" sz="2800" dirty="0">
                <a:latin typeface="Gabriola" pitchFamily="82" charset="0"/>
              </a:rPr>
              <a:t>presence of deep bite may cause palatal grooving by the indentations caused by lower </a:t>
            </a:r>
            <a:r>
              <a:rPr lang="en-US" sz="2800" dirty="0" err="1" smtClean="0">
                <a:latin typeface="Gabriola" pitchFamily="82" charset="0"/>
              </a:rPr>
              <a:t>anteriors</a:t>
            </a:r>
            <a:r>
              <a:rPr lang="en-US" sz="2800" dirty="0" smtClean="0">
                <a:latin typeface="Gabriola" pitchFamily="82" charset="0"/>
              </a:rPr>
              <a:t>.</a:t>
            </a:r>
          </a:p>
          <a:p>
            <a:pPr marL="0" indent="0" algn="just">
              <a:buNone/>
            </a:pPr>
            <a:r>
              <a:rPr lang="en-US" sz="2800" dirty="0" smtClean="0">
                <a:latin typeface="Gabriola" pitchFamily="82" charset="0"/>
              </a:rPr>
              <a:t>The </a:t>
            </a:r>
            <a:r>
              <a:rPr lang="en-US" sz="2800" dirty="0">
                <a:latin typeface="Gabriola" pitchFamily="82" charset="0"/>
              </a:rPr>
              <a:t>dentition exhibits a tendency to small teeth prone to abrasion and a high increased percentage of congenitally missing teeth.</a:t>
            </a:r>
          </a:p>
        </p:txBody>
      </p:sp>
      <p:pic>
        <p:nvPicPr>
          <p:cNvPr id="5" name="Picture 4" descr="c23f002"/>
          <p:cNvPicPr/>
          <p:nvPr/>
        </p:nvPicPr>
        <p:blipFill>
          <a:blip r:embed="rId2"/>
          <a:srcRect/>
          <a:stretch>
            <a:fillRect/>
          </a:stretch>
        </p:blipFill>
        <p:spPr bwMode="auto">
          <a:xfrm>
            <a:off x="5364088" y="2078904"/>
            <a:ext cx="3584582" cy="3532366"/>
          </a:xfrm>
          <a:prstGeom prst="rect">
            <a:avLst/>
          </a:prstGeom>
          <a:noFill/>
          <a:ln w="9525">
            <a:noFill/>
            <a:miter lim="800000"/>
            <a:headEnd/>
            <a:tailEnd/>
          </a:ln>
        </p:spPr>
      </p:pic>
    </p:spTree>
    <p:extLst>
      <p:ext uri="{BB962C8B-B14F-4D97-AF65-F5344CB8AC3E}">
        <p14:creationId xmlns:p14="http://schemas.microsoft.com/office/powerpoint/2010/main" val="3876544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 Excessive ATTRITION of anterior teeth,especially lower incisors, is often associated with a deep anterior overbite and b..."/>
          <p:cNvPicPr/>
          <p:nvPr/>
        </p:nvPicPr>
        <p:blipFill rotWithShape="1">
          <a:blip r:embed="rId2"/>
          <a:srcRect l="12112" t="26942" r="15844" b="17596"/>
          <a:stretch/>
        </p:blipFill>
        <p:spPr bwMode="auto">
          <a:xfrm>
            <a:off x="1115616" y="764704"/>
            <a:ext cx="7344816" cy="547260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07027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u="sng" dirty="0" smtClean="0"/>
              <a:t>Unfavorable </a:t>
            </a:r>
            <a:r>
              <a:rPr lang="en-US" i="1" u="sng" dirty="0"/>
              <a:t>S</a:t>
            </a:r>
            <a:r>
              <a:rPr lang="en-US" i="1" u="sng" dirty="0" smtClean="0"/>
              <a:t>equelae of deep bite</a:t>
            </a:r>
            <a:endParaRPr lang="en-US" i="1" u="sng" dirty="0"/>
          </a:p>
        </p:txBody>
      </p:sp>
      <p:sp>
        <p:nvSpPr>
          <p:cNvPr id="5" name="Content Placeholder 4"/>
          <p:cNvSpPr>
            <a:spLocks noGrp="1"/>
          </p:cNvSpPr>
          <p:nvPr>
            <p:ph idx="1"/>
          </p:nvPr>
        </p:nvSpPr>
        <p:spPr>
          <a:xfrm>
            <a:off x="457200" y="1383648"/>
            <a:ext cx="5842992" cy="4525963"/>
          </a:xfrm>
        </p:spPr>
        <p:txBody>
          <a:bodyPr>
            <a:noAutofit/>
          </a:bodyPr>
          <a:lstStyle/>
          <a:p>
            <a:pPr algn="just"/>
            <a:r>
              <a:rPr lang="en-US" sz="2800" dirty="0" smtClean="0">
                <a:latin typeface="Gabriola" panose="04040605051002020D02" pitchFamily="82" charset="0"/>
              </a:rPr>
              <a:t>Deep bite affects the facial esthetics</a:t>
            </a:r>
          </a:p>
          <a:p>
            <a:pPr algn="just"/>
            <a:r>
              <a:rPr lang="en-US" sz="2800" dirty="0" smtClean="0">
                <a:latin typeface="Gabriola" panose="04040605051002020D02" pitchFamily="82" charset="0"/>
              </a:rPr>
              <a:t>Impairs the dental health of the individual</a:t>
            </a:r>
          </a:p>
          <a:p>
            <a:pPr algn="just"/>
            <a:r>
              <a:rPr lang="en-US" sz="2800" dirty="0" smtClean="0">
                <a:latin typeface="Gabriola" panose="04040605051002020D02" pitchFamily="82" charset="0"/>
              </a:rPr>
              <a:t>Excessive overbite where the lower incisors hit the lingual of </a:t>
            </a:r>
            <a:r>
              <a:rPr lang="en-US" sz="2800" dirty="0" err="1" smtClean="0">
                <a:latin typeface="Gabriola" panose="04040605051002020D02" pitchFamily="82" charset="0"/>
              </a:rPr>
              <a:t>maillary</a:t>
            </a:r>
            <a:r>
              <a:rPr lang="en-US" sz="2800" dirty="0" smtClean="0">
                <a:latin typeface="Gabriola" panose="04040605051002020D02" pitchFamily="82" charset="0"/>
              </a:rPr>
              <a:t> incisors </a:t>
            </a:r>
            <a:r>
              <a:rPr lang="en-US" sz="2800" dirty="0" err="1" smtClean="0">
                <a:latin typeface="Gabriola" panose="04040605051002020D02" pitchFamily="82" charset="0"/>
              </a:rPr>
              <a:t>opr</a:t>
            </a:r>
            <a:r>
              <a:rPr lang="en-US" sz="2800" dirty="0" smtClean="0">
                <a:latin typeface="Gabriola" panose="04040605051002020D02" pitchFamily="82" charset="0"/>
              </a:rPr>
              <a:t> gingival tissues results in PDL destruction.</a:t>
            </a:r>
          </a:p>
          <a:p>
            <a:pPr algn="just"/>
            <a:r>
              <a:rPr lang="en-US" sz="2800" dirty="0" smtClean="0">
                <a:latin typeface="Gabriola" panose="04040605051002020D02" pitchFamily="82" charset="0"/>
              </a:rPr>
              <a:t>There will be anterior </a:t>
            </a:r>
            <a:r>
              <a:rPr lang="en-US" sz="2800" dirty="0" err="1" smtClean="0">
                <a:latin typeface="Gabriola" panose="04040605051002020D02" pitchFamily="82" charset="0"/>
              </a:rPr>
              <a:t>migratioj</a:t>
            </a:r>
            <a:r>
              <a:rPr lang="en-US" sz="2800" dirty="0" smtClean="0">
                <a:latin typeface="Gabriola" panose="04040605051002020D02" pitchFamily="82" charset="0"/>
              </a:rPr>
              <a:t> of maxillary anterior teeth.</a:t>
            </a:r>
          </a:p>
          <a:p>
            <a:pPr algn="just"/>
            <a:r>
              <a:rPr lang="en-US" sz="2800" dirty="0" smtClean="0">
                <a:latin typeface="Gabriola" panose="04040605051002020D02" pitchFamily="82" charset="0"/>
              </a:rPr>
              <a:t>Wear of mandibular incisors</a:t>
            </a:r>
          </a:p>
          <a:p>
            <a:pPr algn="just"/>
            <a:r>
              <a:rPr lang="en-US" sz="2800" dirty="0" smtClean="0">
                <a:latin typeface="Gabriola" panose="04040605051002020D02" pitchFamily="82" charset="0"/>
              </a:rPr>
              <a:t>Spacing in maxillary anterior region</a:t>
            </a:r>
            <a:endParaRPr lang="en-US" sz="2800" dirty="0">
              <a:latin typeface="Gabriola" panose="04040605051002020D02" pitchFamily="82" charset="0"/>
            </a:endParaRPr>
          </a:p>
          <a:p>
            <a:pPr algn="just"/>
            <a:r>
              <a:rPr lang="en-US" sz="2800" dirty="0" smtClean="0">
                <a:latin typeface="Gabriola" panose="04040605051002020D02" pitchFamily="82" charset="0"/>
              </a:rPr>
              <a:t>Leads to problem in TMJ.</a:t>
            </a:r>
            <a:endParaRPr lang="en-US" sz="2800" dirty="0">
              <a:latin typeface="Gabriola" panose="04040605051002020D02" pitchFamily="82" charset="0"/>
            </a:endParaRPr>
          </a:p>
        </p:txBody>
      </p:sp>
      <p:pic>
        <p:nvPicPr>
          <p:cNvPr id="4" name="Picture 3" descr="C:\Users\SAPAN\AppData\Local\Temp\Rar$DIa0.909\WhatsApp Image 2020-04-14 at 4.43.44 AM (1).jpeg"/>
          <p:cNvPicPr/>
          <p:nvPr/>
        </p:nvPicPr>
        <p:blipFill>
          <a:blip r:embed="rId3"/>
          <a:srcRect l="8528" t="1512" r="49069" b="50431"/>
          <a:stretch>
            <a:fillRect/>
          </a:stretch>
        </p:blipFill>
        <p:spPr bwMode="auto">
          <a:xfrm>
            <a:off x="5292080" y="4321820"/>
            <a:ext cx="3600400" cy="2536180"/>
          </a:xfrm>
          <a:prstGeom prst="rect">
            <a:avLst/>
          </a:prstGeom>
          <a:noFill/>
          <a:ln w="9525">
            <a:noFill/>
            <a:miter lim="800000"/>
            <a:headEnd/>
            <a:tailEnd/>
          </a:ln>
        </p:spPr>
      </p:pic>
    </p:spTree>
    <p:extLst>
      <p:ext uri="{BB962C8B-B14F-4D97-AF65-F5344CB8AC3E}">
        <p14:creationId xmlns:p14="http://schemas.microsoft.com/office/powerpoint/2010/main" val="24524285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685800" y="457201"/>
            <a:ext cx="7772400" cy="955576"/>
          </a:xfrm>
        </p:spPr>
        <p:txBody>
          <a:bodyPr>
            <a:normAutofit/>
          </a:bodyPr>
          <a:lstStyle/>
          <a:p>
            <a:r>
              <a:rPr lang="en-US" b="1" i="1" u="sng" dirty="0" smtClean="0">
                <a:effectLst>
                  <a:outerShdw blurRad="38100" dist="38100" dir="2700000" algn="tl">
                    <a:srgbClr val="000000">
                      <a:alpha val="43137"/>
                    </a:srgbClr>
                  </a:outerShdw>
                </a:effectLst>
              </a:rPr>
              <a:t>CONCLUSION</a:t>
            </a:r>
            <a:endParaRPr lang="en-US" b="1" i="1" u="sng" dirty="0">
              <a:effectLst>
                <a:outerShdw blurRad="38100" dist="38100" dir="2700000" algn="tl">
                  <a:srgbClr val="000000">
                    <a:alpha val="43137"/>
                  </a:srgbClr>
                </a:outerShdw>
              </a:effectLst>
            </a:endParaRPr>
          </a:p>
        </p:txBody>
      </p:sp>
      <p:sp>
        <p:nvSpPr>
          <p:cNvPr id="158723" name="Rectangle 3"/>
          <p:cNvSpPr>
            <a:spLocks noGrp="1" noChangeArrowheads="1"/>
          </p:cNvSpPr>
          <p:nvPr>
            <p:ph type="body" idx="1"/>
          </p:nvPr>
        </p:nvSpPr>
        <p:spPr>
          <a:xfrm>
            <a:off x="711206" y="1708902"/>
            <a:ext cx="7772400" cy="5181600"/>
          </a:xfrm>
        </p:spPr>
        <p:txBody>
          <a:bodyPr>
            <a:normAutofit/>
          </a:bodyPr>
          <a:lstStyle/>
          <a:p>
            <a:r>
              <a:rPr lang="en-US" dirty="0" smtClean="0">
                <a:latin typeface="Gabriola" pitchFamily="82" charset="0"/>
              </a:rPr>
              <a:t>Deep overbite is common form of malocclusion that may be addressed in many ways, including posterior extrusion, anterior intrusion and combinations.</a:t>
            </a:r>
          </a:p>
          <a:p>
            <a:r>
              <a:rPr lang="en-US" dirty="0" smtClean="0">
                <a:latin typeface="Gabriola" pitchFamily="82" charset="0"/>
              </a:rPr>
              <a:t>The specific approach to bite opening should be selected based on each patient’s needs.</a:t>
            </a:r>
          </a:p>
          <a:p>
            <a:r>
              <a:rPr lang="en-US" dirty="0" smtClean="0">
                <a:latin typeface="Gabriola" pitchFamily="82" charset="0"/>
              </a:rPr>
              <a:t>Soft Tissue, Crown-Gingival Relations, </a:t>
            </a:r>
            <a:r>
              <a:rPr lang="en-US" dirty="0" err="1" smtClean="0">
                <a:latin typeface="Gabriola" pitchFamily="82" charset="0"/>
              </a:rPr>
              <a:t>Occlusal</a:t>
            </a:r>
            <a:r>
              <a:rPr lang="en-US" dirty="0" smtClean="0">
                <a:latin typeface="Gabriola" pitchFamily="82" charset="0"/>
              </a:rPr>
              <a:t> plane, and </a:t>
            </a:r>
            <a:r>
              <a:rPr lang="en-US" dirty="0" err="1" smtClean="0">
                <a:latin typeface="Gabriola" pitchFamily="82" charset="0"/>
              </a:rPr>
              <a:t>skeletofacial</a:t>
            </a:r>
            <a:r>
              <a:rPr lang="en-US" dirty="0" smtClean="0">
                <a:latin typeface="Gabriola" pitchFamily="82" charset="0"/>
              </a:rPr>
              <a:t> concerns are among the special considerations for treatment planning for deep overbite correction.</a:t>
            </a:r>
            <a:endParaRPr lang="en-US" dirty="0">
              <a:latin typeface="Gabriola" pitchFamily="82" charset="0"/>
            </a:endParaRPr>
          </a:p>
        </p:txBody>
      </p:sp>
    </p:spTree>
    <p:extLst>
      <p:ext uri="{BB962C8B-B14F-4D97-AF65-F5344CB8AC3E}">
        <p14:creationId xmlns:p14="http://schemas.microsoft.com/office/powerpoint/2010/main" val="35760430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6304" y="1303981"/>
            <a:ext cx="6673174" cy="1170537"/>
          </a:xfrm>
        </p:spPr>
        <p:txBody>
          <a:bodyPr/>
          <a:lstStyle/>
          <a:p>
            <a:r>
              <a:rPr lang="en-US" dirty="0" smtClean="0"/>
              <a:t>REFERENCES</a:t>
            </a:r>
            <a:endParaRPr lang="en-US" dirty="0"/>
          </a:p>
        </p:txBody>
      </p:sp>
      <p:sp>
        <p:nvSpPr>
          <p:cNvPr id="3" name="Content Placeholder 2"/>
          <p:cNvSpPr>
            <a:spLocks noGrp="1"/>
          </p:cNvSpPr>
          <p:nvPr>
            <p:ph idx="1"/>
          </p:nvPr>
        </p:nvSpPr>
        <p:spPr>
          <a:xfrm>
            <a:off x="0" y="2276872"/>
            <a:ext cx="9144000" cy="4320480"/>
          </a:xfrm>
        </p:spPr>
        <p:txBody>
          <a:bodyPr>
            <a:normAutofit fontScale="85000" lnSpcReduction="20000"/>
          </a:bodyPr>
          <a:lstStyle/>
          <a:p>
            <a:r>
              <a:rPr lang="en-US" sz="3450" dirty="0"/>
              <a:t>Textbook of Orthodontics </a:t>
            </a:r>
            <a:r>
              <a:rPr lang="en-US" sz="3450" dirty="0"/>
              <a:t>– </a:t>
            </a:r>
            <a:r>
              <a:rPr lang="en-US" sz="3450" dirty="0" err="1"/>
              <a:t>Gurkeerat</a:t>
            </a:r>
            <a:r>
              <a:rPr lang="en-US" sz="3450" dirty="0"/>
              <a:t> Singh, </a:t>
            </a:r>
            <a:r>
              <a:rPr lang="en-US" sz="3450" dirty="0" err="1"/>
              <a:t>Jaypee</a:t>
            </a:r>
            <a:r>
              <a:rPr lang="en-US" sz="3450" dirty="0"/>
              <a:t> </a:t>
            </a:r>
            <a:r>
              <a:rPr lang="en-US" sz="3450" dirty="0"/>
              <a:t>Brothers; </a:t>
            </a:r>
            <a:r>
              <a:rPr lang="en-US" sz="3450" dirty="0"/>
              <a:t>2</a:t>
            </a:r>
            <a:r>
              <a:rPr lang="en-US" sz="3450" baseline="30000" dirty="0"/>
              <a:t>nd</a:t>
            </a:r>
            <a:r>
              <a:rPr lang="en-US" sz="3450" dirty="0"/>
              <a:t> Edition </a:t>
            </a:r>
          </a:p>
          <a:p>
            <a:r>
              <a:rPr lang="en-US" sz="3450" dirty="0"/>
              <a:t>Orthodontics – The Art and Science, S.I </a:t>
            </a:r>
            <a:r>
              <a:rPr lang="en-US" sz="3450" dirty="0" err="1"/>
              <a:t>Bhalajhi</a:t>
            </a:r>
            <a:r>
              <a:rPr lang="en-US" sz="3450" dirty="0"/>
              <a:t>, </a:t>
            </a:r>
            <a:r>
              <a:rPr lang="en-US" sz="3450" dirty="0" err="1"/>
              <a:t>AryaMedi</a:t>
            </a:r>
            <a:r>
              <a:rPr lang="en-US" sz="3450" dirty="0"/>
              <a:t> Publishing; 7</a:t>
            </a:r>
            <a:r>
              <a:rPr lang="en-US" sz="3450" baseline="30000" dirty="0"/>
              <a:t>th</a:t>
            </a:r>
            <a:r>
              <a:rPr lang="en-US" sz="3450" dirty="0"/>
              <a:t> Edition</a:t>
            </a:r>
          </a:p>
          <a:p>
            <a:r>
              <a:rPr lang="en-US" sz="3450" dirty="0"/>
              <a:t>Textbook </a:t>
            </a:r>
            <a:r>
              <a:rPr lang="en-US" sz="3450" dirty="0"/>
              <a:t>of Orthodontics – Sridhar </a:t>
            </a:r>
            <a:r>
              <a:rPr lang="en-US" sz="3450" dirty="0" err="1"/>
              <a:t>Premkumar</a:t>
            </a:r>
            <a:r>
              <a:rPr lang="en-US" sz="3450" dirty="0"/>
              <a:t>, </a:t>
            </a:r>
            <a:r>
              <a:rPr lang="en-US" sz="3450" dirty="0"/>
              <a:t>Elsevier; 1</a:t>
            </a:r>
            <a:r>
              <a:rPr lang="en-US" sz="3450" baseline="30000" dirty="0"/>
              <a:t>st</a:t>
            </a:r>
            <a:r>
              <a:rPr lang="en-US" sz="3450" dirty="0"/>
              <a:t> Edition</a:t>
            </a:r>
          </a:p>
          <a:p>
            <a:r>
              <a:rPr lang="en-US" sz="3450" dirty="0"/>
              <a:t>Orthodontics: Diagnosis and Management of Malocclusion and </a:t>
            </a:r>
            <a:r>
              <a:rPr lang="en-US" sz="3450" dirty="0" err="1"/>
              <a:t>Dentofacial</a:t>
            </a:r>
            <a:r>
              <a:rPr lang="en-US" sz="3450" dirty="0"/>
              <a:t> </a:t>
            </a:r>
            <a:r>
              <a:rPr lang="en-US" sz="3450" dirty="0"/>
              <a:t>Deformities – O.P </a:t>
            </a:r>
            <a:r>
              <a:rPr lang="en-US" sz="3450" dirty="0" err="1"/>
              <a:t>Kharbanda</a:t>
            </a:r>
            <a:r>
              <a:rPr lang="en-US" sz="3450" dirty="0"/>
              <a:t>, Elsevier; 1</a:t>
            </a:r>
            <a:r>
              <a:rPr lang="en-US" sz="3450" baseline="30000" dirty="0"/>
              <a:t>st</a:t>
            </a:r>
            <a:r>
              <a:rPr lang="en-US" sz="3450" dirty="0"/>
              <a:t> Edition</a:t>
            </a:r>
            <a:endParaRPr lang="en-US" sz="3450" dirty="0"/>
          </a:p>
          <a:p>
            <a:pPr marL="0" indent="0">
              <a:buNone/>
            </a:pPr>
            <a:r>
              <a:rPr lang="en-US" dirty="0"/>
              <a:t/>
            </a:r>
            <a:br>
              <a:rPr lang="en-US" dirty="0"/>
            </a:br>
            <a:endParaRPr lang="en-US" dirty="0"/>
          </a:p>
          <a:p>
            <a:endParaRPr lang="en-US" dirty="0"/>
          </a:p>
        </p:txBody>
      </p:sp>
    </p:spTree>
    <p:extLst>
      <p:ext uri="{BB962C8B-B14F-4D97-AF65-F5344CB8AC3E}">
        <p14:creationId xmlns:p14="http://schemas.microsoft.com/office/powerpoint/2010/main" val="18352615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28650" y="1031422"/>
            <a:ext cx="7886700" cy="1093844"/>
          </a:xfrm>
        </p:spPr>
        <p:txBody>
          <a:bodyPr/>
          <a:lstStyle/>
          <a:p>
            <a:r>
              <a:rPr lang="en-US" dirty="0" smtClean="0">
                <a:latin typeface="Times New Roman" panose="02020603050405020304" pitchFamily="18" charset="0"/>
                <a:cs typeface="Times New Roman" panose="02020603050405020304" pitchFamily="18" charset="0"/>
              </a:rPr>
              <a:t>Question &amp; Answer Session</a:t>
            </a:r>
            <a:endParaRPr lang="en-US" sz="1800" dirty="0"/>
          </a:p>
        </p:txBody>
      </p:sp>
    </p:spTree>
    <p:extLst>
      <p:ext uri="{BB962C8B-B14F-4D97-AF65-F5344CB8AC3E}">
        <p14:creationId xmlns:p14="http://schemas.microsoft.com/office/powerpoint/2010/main" val="2220280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INTRODUCTION</a:t>
            </a:r>
            <a:endParaRPr lang="en-US" i="1" u="sng" dirty="0"/>
          </a:p>
        </p:txBody>
      </p:sp>
      <p:sp>
        <p:nvSpPr>
          <p:cNvPr id="3" name="Content Placeholder 2"/>
          <p:cNvSpPr>
            <a:spLocks noGrp="1"/>
          </p:cNvSpPr>
          <p:nvPr>
            <p:ph idx="1"/>
          </p:nvPr>
        </p:nvSpPr>
        <p:spPr>
          <a:xfrm>
            <a:off x="457200" y="1417638"/>
            <a:ext cx="8229600" cy="4525963"/>
          </a:xfrm>
        </p:spPr>
        <p:txBody>
          <a:bodyPr/>
          <a:lstStyle/>
          <a:p>
            <a:pPr algn="just">
              <a:lnSpc>
                <a:spcPct val="150000"/>
              </a:lnSpc>
              <a:buFont typeface="Wingdings" pitchFamily="2" charset="2"/>
              <a:buChar char="ü"/>
            </a:pPr>
            <a:r>
              <a:rPr lang="en-US" dirty="0">
                <a:latin typeface="Gabriola" pitchFamily="82" charset="0"/>
              </a:rPr>
              <a:t>Deep overbite presents an orthodontist with challenge in any of its many forms</a:t>
            </a:r>
            <a:r>
              <a:rPr lang="en-US" dirty="0" smtClean="0">
                <a:latin typeface="Gabriola" pitchFamily="82" charset="0"/>
              </a:rPr>
              <a:t>.</a:t>
            </a:r>
          </a:p>
          <a:p>
            <a:pPr marL="0" indent="0" algn="just">
              <a:lnSpc>
                <a:spcPct val="150000"/>
              </a:lnSpc>
              <a:buNone/>
            </a:pPr>
            <a:endParaRPr lang="en-US" dirty="0">
              <a:latin typeface="Gabriola" pitchFamily="82" charset="0"/>
            </a:endParaRPr>
          </a:p>
          <a:p>
            <a:pPr algn="just">
              <a:lnSpc>
                <a:spcPct val="150000"/>
              </a:lnSpc>
              <a:buFont typeface="Wingdings" pitchFamily="2" charset="2"/>
              <a:buChar char="ü"/>
            </a:pPr>
            <a:r>
              <a:rPr lang="en-US" dirty="0">
                <a:latin typeface="Gabriola" pitchFamily="82" charset="0"/>
              </a:rPr>
              <a:t>Diagnosis ,treatment planning and appropriate mechanics form an backbone of successful orthodontic treatment.</a:t>
            </a:r>
          </a:p>
          <a:p>
            <a:pPr marL="0" indent="0" algn="just">
              <a:lnSpc>
                <a:spcPct val="150000"/>
              </a:lnSpc>
              <a:buNone/>
            </a:pPr>
            <a:endParaRPr lang="en-US" dirty="0">
              <a:latin typeface="+mj-lt"/>
            </a:endParaRPr>
          </a:p>
        </p:txBody>
      </p:sp>
    </p:spTree>
    <p:extLst>
      <p:ext uri="{BB962C8B-B14F-4D97-AF65-F5344CB8AC3E}">
        <p14:creationId xmlns:p14="http://schemas.microsoft.com/office/powerpoint/2010/main" val="2591202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NORMAL OVERBITE </a:t>
            </a:r>
            <a:endParaRPr lang="en-US" i="1" u="sng" dirty="0"/>
          </a:p>
        </p:txBody>
      </p:sp>
      <p:sp>
        <p:nvSpPr>
          <p:cNvPr id="3" name="Content Placeholder 2"/>
          <p:cNvSpPr>
            <a:spLocks noGrp="1"/>
          </p:cNvSpPr>
          <p:nvPr>
            <p:ph idx="1"/>
          </p:nvPr>
        </p:nvSpPr>
        <p:spPr/>
        <p:txBody>
          <a:bodyPr/>
          <a:lstStyle/>
          <a:p>
            <a:pPr marL="0" indent="0" algn="just">
              <a:lnSpc>
                <a:spcPct val="150000"/>
              </a:lnSpc>
              <a:buNone/>
            </a:pPr>
            <a:r>
              <a:rPr lang="en-US" dirty="0" smtClean="0">
                <a:latin typeface="Gabriola" panose="04040605051002020D02" pitchFamily="82" charset="0"/>
              </a:rPr>
              <a:t>In normal overbite the upper incisors slightly overlap the lower incisors and is usually expressed in mm.</a:t>
            </a:r>
            <a:endParaRPr lang="en-US" dirty="0">
              <a:latin typeface="Gabriola" panose="04040605051002020D02" pitchFamily="82" charset="0"/>
            </a:endParaRPr>
          </a:p>
        </p:txBody>
      </p:sp>
      <p:pic>
        <p:nvPicPr>
          <p:cNvPr id="4" name="Picture 3" descr="Overjet - Wikipedia"/>
          <p:cNvPicPr/>
          <p:nvPr/>
        </p:nvPicPr>
        <p:blipFill>
          <a:blip r:embed="rId2"/>
          <a:srcRect/>
          <a:stretch>
            <a:fillRect/>
          </a:stretch>
        </p:blipFill>
        <p:spPr bwMode="auto">
          <a:xfrm>
            <a:off x="3419872" y="3284984"/>
            <a:ext cx="4032448" cy="32095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45998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RECENT LAP BACKUP\RECORDS\patient records\VIJYA TIWARI\IMG_417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100"/>
          <a:stretch/>
        </p:blipFill>
        <p:spPr bwMode="auto">
          <a:xfrm>
            <a:off x="0" y="1250818"/>
            <a:ext cx="4427984" cy="4770090"/>
          </a:xfrm>
          <a:prstGeom prst="ellipse">
            <a:avLst/>
          </a:prstGeom>
          <a:ln>
            <a:noFill/>
          </a:ln>
          <a:effectLst>
            <a:softEdge rad="635000"/>
          </a:effectLst>
          <a:extLst/>
        </p:spPr>
      </p:pic>
      <p:sp>
        <p:nvSpPr>
          <p:cNvPr id="6" name="Rectangle 5"/>
          <p:cNvSpPr/>
          <p:nvPr/>
        </p:nvSpPr>
        <p:spPr>
          <a:xfrm>
            <a:off x="3770586" y="1232862"/>
            <a:ext cx="5181600" cy="2369880"/>
          </a:xfrm>
          <a:prstGeom prst="rect">
            <a:avLst/>
          </a:prstGeom>
        </p:spPr>
        <p:txBody>
          <a:bodyPr wrap="square">
            <a:spAutoFit/>
          </a:bodyPr>
          <a:lstStyle/>
          <a:p>
            <a:r>
              <a:rPr lang="en-US" sz="2800" b="1" dirty="0" smtClean="0">
                <a:effectLst>
                  <a:outerShdw blurRad="38100" dist="38100" dir="2700000" algn="tl">
                    <a:srgbClr val="000000">
                      <a:alpha val="43137"/>
                    </a:srgbClr>
                  </a:outerShdw>
                </a:effectLst>
                <a:latin typeface="Gabriola" pitchFamily="82" charset="0"/>
              </a:rPr>
              <a:t>GRABER</a:t>
            </a:r>
          </a:p>
          <a:p>
            <a:r>
              <a:rPr lang="en-US" sz="2400" dirty="0" smtClean="0">
                <a:latin typeface="Gabriola" pitchFamily="82" charset="0"/>
              </a:rPr>
              <a:t>        “</a:t>
            </a:r>
            <a:r>
              <a:rPr lang="en-US" sz="2400" dirty="0">
                <a:latin typeface="Gabriola" pitchFamily="82" charset="0"/>
              </a:rPr>
              <a:t>A </a:t>
            </a:r>
            <a:r>
              <a:rPr lang="en-US" sz="2400" dirty="0" smtClean="0">
                <a:latin typeface="Gabriola" pitchFamily="82" charset="0"/>
              </a:rPr>
              <a:t>condition of excessive overbite, where the  </a:t>
            </a:r>
          </a:p>
          <a:p>
            <a:r>
              <a:rPr lang="en-US" sz="2400" dirty="0">
                <a:latin typeface="Gabriola" pitchFamily="82" charset="0"/>
              </a:rPr>
              <a:t> </a:t>
            </a:r>
            <a:r>
              <a:rPr lang="en-US" sz="2400" dirty="0" smtClean="0">
                <a:latin typeface="Gabriola" pitchFamily="82" charset="0"/>
              </a:rPr>
              <a:t>            vertical measurement between the maxillary  </a:t>
            </a:r>
          </a:p>
          <a:p>
            <a:pPr algn="just"/>
            <a:r>
              <a:rPr lang="en-US" sz="2400" dirty="0">
                <a:latin typeface="Gabriola" pitchFamily="82" charset="0"/>
              </a:rPr>
              <a:t> </a:t>
            </a:r>
            <a:r>
              <a:rPr lang="en-US" sz="2400" dirty="0" smtClean="0">
                <a:latin typeface="Gabriola" pitchFamily="82" charset="0"/>
              </a:rPr>
              <a:t>               and mandibular incisal margins excessive </a:t>
            </a:r>
          </a:p>
          <a:p>
            <a:r>
              <a:rPr lang="en-US" sz="2400" dirty="0">
                <a:latin typeface="Gabriola" pitchFamily="82" charset="0"/>
              </a:rPr>
              <a:t> </a:t>
            </a:r>
            <a:r>
              <a:rPr lang="en-US" sz="2400" dirty="0" smtClean="0">
                <a:latin typeface="Gabriola" pitchFamily="82" charset="0"/>
              </a:rPr>
              <a:t>                  when the mandible is brought into </a:t>
            </a:r>
          </a:p>
          <a:p>
            <a:r>
              <a:rPr lang="en-US" sz="2400" dirty="0">
                <a:latin typeface="Gabriola" pitchFamily="82" charset="0"/>
              </a:rPr>
              <a:t> </a:t>
            </a:r>
            <a:r>
              <a:rPr lang="en-US" sz="2400" dirty="0" smtClean="0">
                <a:latin typeface="Gabriola" pitchFamily="82" charset="0"/>
              </a:rPr>
              <a:t>                    habitual or </a:t>
            </a:r>
            <a:r>
              <a:rPr lang="en-US" sz="2400" dirty="0" err="1" smtClean="0">
                <a:latin typeface="Gabriola" pitchFamily="82" charset="0"/>
              </a:rPr>
              <a:t>centic</a:t>
            </a:r>
            <a:r>
              <a:rPr lang="en-US" sz="2400" dirty="0" smtClean="0">
                <a:latin typeface="Gabriola" pitchFamily="82" charset="0"/>
              </a:rPr>
              <a:t> occlusion.”</a:t>
            </a:r>
            <a:endParaRPr lang="en-US" sz="2400" dirty="0">
              <a:latin typeface="Gabriola" pitchFamily="82" charset="0"/>
            </a:endParaRPr>
          </a:p>
        </p:txBody>
      </p:sp>
      <p:sp>
        <p:nvSpPr>
          <p:cNvPr id="2" name="Rectangle 1"/>
          <p:cNvSpPr/>
          <p:nvPr/>
        </p:nvSpPr>
        <p:spPr>
          <a:xfrm>
            <a:off x="4415571" y="3808167"/>
            <a:ext cx="4876800" cy="1261884"/>
          </a:xfrm>
          <a:prstGeom prst="rect">
            <a:avLst/>
          </a:prstGeom>
        </p:spPr>
        <p:txBody>
          <a:bodyPr wrap="square">
            <a:spAutoFit/>
          </a:bodyPr>
          <a:lstStyle/>
          <a:p>
            <a:r>
              <a:rPr lang="en-US" sz="2800" b="1" dirty="0" smtClean="0">
                <a:effectLst>
                  <a:outerShdw blurRad="38100" dist="38100" dir="2700000" algn="tl">
                    <a:srgbClr val="000000">
                      <a:alpha val="43137"/>
                    </a:srgbClr>
                  </a:outerShdw>
                </a:effectLst>
                <a:latin typeface="Gabriola" pitchFamily="82" charset="0"/>
              </a:rPr>
              <a:t>       STRANG</a:t>
            </a:r>
          </a:p>
          <a:p>
            <a:pPr algn="just"/>
            <a:r>
              <a:rPr lang="en-US" sz="2400" dirty="0" smtClean="0">
                <a:latin typeface="Gabriola" pitchFamily="82" charset="0"/>
              </a:rPr>
              <a:t>       “The </a:t>
            </a:r>
            <a:r>
              <a:rPr lang="en-US" sz="2400" dirty="0">
                <a:latin typeface="Gabriola" pitchFamily="82" charset="0"/>
              </a:rPr>
              <a:t>overlapping of the upper anterior</a:t>
            </a:r>
          </a:p>
          <a:p>
            <a:r>
              <a:rPr lang="en-US" sz="2400" dirty="0" smtClean="0">
                <a:latin typeface="Gabriola" pitchFamily="82" charset="0"/>
              </a:rPr>
              <a:t>   teeth </a:t>
            </a:r>
            <a:r>
              <a:rPr lang="en-US" sz="2400" dirty="0">
                <a:latin typeface="Gabriola" pitchFamily="82" charset="0"/>
              </a:rPr>
              <a:t>over the lowers in the vertical plane</a:t>
            </a:r>
            <a:r>
              <a:rPr lang="en-US" sz="2400" dirty="0" smtClean="0">
                <a:latin typeface="Gabriola" pitchFamily="82" charset="0"/>
              </a:rPr>
              <a:t>.“ </a:t>
            </a:r>
            <a:endParaRPr lang="en-US" sz="2400" dirty="0">
              <a:latin typeface="Gabriola" pitchFamily="82" charset="0"/>
            </a:endParaRPr>
          </a:p>
        </p:txBody>
      </p:sp>
      <p:sp>
        <p:nvSpPr>
          <p:cNvPr id="7" name="Rectangle 6"/>
          <p:cNvSpPr/>
          <p:nvPr/>
        </p:nvSpPr>
        <p:spPr>
          <a:xfrm>
            <a:off x="3419872" y="5288088"/>
            <a:ext cx="5068614" cy="1261884"/>
          </a:xfrm>
          <a:prstGeom prst="rect">
            <a:avLst/>
          </a:prstGeom>
        </p:spPr>
        <p:txBody>
          <a:bodyPr wrap="square">
            <a:spAutoFit/>
          </a:bodyPr>
          <a:lstStyle/>
          <a:p>
            <a:pPr algn="just"/>
            <a:r>
              <a:rPr lang="en-US" sz="2800" b="1" dirty="0">
                <a:effectLst>
                  <a:outerShdw blurRad="38100" dist="38100" dir="2700000" algn="tl">
                    <a:srgbClr val="000000">
                      <a:alpha val="43137"/>
                    </a:srgbClr>
                  </a:outerShdw>
                </a:effectLst>
                <a:latin typeface="Gabriola" pitchFamily="82" charset="0"/>
              </a:rPr>
              <a:t> </a:t>
            </a:r>
            <a:r>
              <a:rPr lang="en-US" sz="2800" b="1" dirty="0" smtClean="0">
                <a:effectLst>
                  <a:outerShdw blurRad="38100" dist="38100" dir="2700000" algn="tl">
                    <a:srgbClr val="000000">
                      <a:alpha val="43137"/>
                    </a:srgbClr>
                  </a:outerShdw>
                </a:effectLst>
                <a:latin typeface="Gabriola" pitchFamily="82" charset="0"/>
              </a:rPr>
              <a:t>            </a:t>
            </a:r>
            <a:r>
              <a:rPr lang="en-US" sz="2800" b="1" dirty="0" err="1" smtClean="0">
                <a:effectLst>
                  <a:outerShdw blurRad="38100" dist="38100" dir="2700000" algn="tl">
                    <a:srgbClr val="000000">
                      <a:alpha val="43137"/>
                    </a:srgbClr>
                  </a:outerShdw>
                </a:effectLst>
                <a:latin typeface="Gabriola" pitchFamily="82" charset="0"/>
              </a:rPr>
              <a:t>Dr</a:t>
            </a:r>
            <a:r>
              <a:rPr lang="en-US" sz="2800" b="1" dirty="0" smtClean="0">
                <a:effectLst>
                  <a:outerShdw blurRad="38100" dist="38100" dir="2700000" algn="tl">
                    <a:srgbClr val="000000">
                      <a:alpha val="43137"/>
                    </a:srgbClr>
                  </a:outerShdw>
                </a:effectLst>
                <a:latin typeface="Gabriola" pitchFamily="82" charset="0"/>
              </a:rPr>
              <a:t> </a:t>
            </a:r>
            <a:r>
              <a:rPr lang="en-US" sz="2800" b="1" dirty="0">
                <a:effectLst>
                  <a:outerShdw blurRad="38100" dist="38100" dir="2700000" algn="tl">
                    <a:srgbClr val="000000">
                      <a:alpha val="43137"/>
                    </a:srgbClr>
                  </a:outerShdw>
                </a:effectLst>
                <a:latin typeface="Gabriola" pitchFamily="82" charset="0"/>
              </a:rPr>
              <a:t>RAVINDRA NANDA</a:t>
            </a:r>
          </a:p>
          <a:p>
            <a:pPr algn="just"/>
            <a:r>
              <a:rPr lang="en-US" sz="2400" dirty="0">
                <a:latin typeface="Gabriola" pitchFamily="82" charset="0"/>
              </a:rPr>
              <a:t>       </a:t>
            </a:r>
            <a:r>
              <a:rPr lang="en-US" sz="2400" dirty="0" smtClean="0">
                <a:latin typeface="Gabriola" pitchFamily="82" charset="0"/>
              </a:rPr>
              <a:t>“</a:t>
            </a:r>
            <a:r>
              <a:rPr lang="en-US" sz="2400" dirty="0">
                <a:latin typeface="Gabriola" pitchFamily="82" charset="0"/>
              </a:rPr>
              <a:t>Amount &amp; percentage of  vertical  overlap of </a:t>
            </a:r>
            <a:r>
              <a:rPr lang="en-US" sz="2400" dirty="0" smtClean="0">
                <a:latin typeface="Gabriola" pitchFamily="82" charset="0"/>
              </a:rPr>
              <a:t>lower </a:t>
            </a:r>
            <a:r>
              <a:rPr lang="en-US" sz="2400" dirty="0">
                <a:latin typeface="Gabriola" pitchFamily="82" charset="0"/>
              </a:rPr>
              <a:t>incisors by upper  incisors.”</a:t>
            </a:r>
            <a:endParaRPr lang="en-US" sz="2400" dirty="0"/>
          </a:p>
        </p:txBody>
      </p:sp>
      <p:sp>
        <p:nvSpPr>
          <p:cNvPr id="8" name="Title 3"/>
          <p:cNvSpPr>
            <a:spLocks noGrp="1"/>
          </p:cNvSpPr>
          <p:nvPr>
            <p:ph type="title"/>
          </p:nvPr>
        </p:nvSpPr>
        <p:spPr>
          <a:xfrm>
            <a:off x="899592" y="381106"/>
            <a:ext cx="7344815" cy="646331"/>
          </a:xfrm>
          <a:prstGeom prst="rect">
            <a:avLst/>
          </a:prstGeom>
        </p:spPr>
        <p:txBody>
          <a:bodyPr wrap="square">
            <a:spAutoFit/>
          </a:bodyPr>
          <a:lstStyle/>
          <a:p>
            <a:r>
              <a:rPr lang="en-US" sz="3600" i="1" u="sng" dirty="0" smtClean="0">
                <a:ln w="19050">
                  <a:solidFill>
                    <a:schemeClr val="accent4">
                      <a:lumMod val="75000"/>
                    </a:schemeClr>
                  </a:solidFill>
                  <a:prstDash val="sysDot"/>
                </a:ln>
                <a:cs typeface="Aharoni" pitchFamily="2" charset="-79"/>
              </a:rPr>
              <a:t>DEEP OVERBITE / DEEP BITE  </a:t>
            </a:r>
            <a:endParaRPr lang="en-US" sz="3600" i="1" u="sng" dirty="0">
              <a:cs typeface="Aharoni" pitchFamily="2" charset="-79"/>
            </a:endParaRPr>
          </a:p>
        </p:txBody>
      </p:sp>
    </p:spTree>
    <p:extLst>
      <p:ext uri="{BB962C8B-B14F-4D97-AF65-F5344CB8AC3E}">
        <p14:creationId xmlns:p14="http://schemas.microsoft.com/office/powerpoint/2010/main" val="62306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23f001"/>
          <p:cNvPicPr>
            <a:picLocks noGrp="1"/>
          </p:cNvPicPr>
          <p:nvPr>
            <p:ph idx="1"/>
          </p:nvPr>
        </p:nvPicPr>
        <p:blipFill>
          <a:blip r:embed="rId2"/>
          <a:srcRect/>
          <a:stretch>
            <a:fillRect/>
          </a:stretch>
        </p:blipFill>
        <p:spPr bwMode="auto">
          <a:xfrm>
            <a:off x="1187624" y="1196752"/>
            <a:ext cx="6984776" cy="424847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69824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ZONES OF DEEP BITE </a:t>
            </a:r>
            <a:endParaRPr lang="en-US" i="1" u="sng" dirty="0"/>
          </a:p>
        </p:txBody>
      </p:sp>
      <p:pic>
        <p:nvPicPr>
          <p:cNvPr id="4" name="Content Placeholder 3" descr="https://pocketdentistry.com/wp-content/uploads/2016/06/f016-001-9780323054607.jpg"/>
          <p:cNvPicPr>
            <a:picLocks noGrp="1"/>
          </p:cNvPicPr>
          <p:nvPr>
            <p:ph idx="1"/>
          </p:nvPr>
        </p:nvPicPr>
        <p:blipFill>
          <a:blip r:embed="rId2"/>
          <a:srcRect/>
          <a:stretch>
            <a:fillRect/>
          </a:stretch>
        </p:blipFill>
        <p:spPr bwMode="auto">
          <a:xfrm>
            <a:off x="3707904" y="1484784"/>
            <a:ext cx="4978896" cy="4752528"/>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251520" y="1624084"/>
            <a:ext cx="3600400" cy="4308872"/>
          </a:xfrm>
          <a:prstGeom prst="rect">
            <a:avLst/>
          </a:prstGeom>
        </p:spPr>
        <p:txBody>
          <a:bodyPr wrap="square">
            <a:spAutoFit/>
          </a:bodyPr>
          <a:lstStyle/>
          <a:p>
            <a:r>
              <a:rPr lang="en-US" dirty="0"/>
              <a:t> </a:t>
            </a:r>
          </a:p>
          <a:p>
            <a:pPr marL="457200" indent="-457200" fontAlgn="base">
              <a:buFont typeface="Arial" panose="020B0604020202020204" pitchFamily="34" charset="0"/>
              <a:buChar char="•"/>
            </a:pPr>
            <a:r>
              <a:rPr lang="en-US" sz="3200" dirty="0" smtClean="0">
                <a:latin typeface="Gabriola" pitchFamily="82" charset="0"/>
              </a:rPr>
              <a:t>5</a:t>
            </a:r>
            <a:r>
              <a:rPr lang="en-US" sz="3200" dirty="0">
                <a:latin typeface="Gabriola" pitchFamily="82" charset="0"/>
              </a:rPr>
              <a:t>% to 25% is normal </a:t>
            </a:r>
            <a:r>
              <a:rPr lang="en-US" sz="3200" i="1" dirty="0">
                <a:latin typeface="Gabriola" pitchFamily="82" charset="0"/>
              </a:rPr>
              <a:t>(</a:t>
            </a:r>
            <a:r>
              <a:rPr lang="en-US" sz="3200" b="1" i="1" dirty="0">
                <a:solidFill>
                  <a:srgbClr val="FFC000"/>
                </a:solidFill>
                <a:latin typeface="Gabriola" pitchFamily="82" charset="0"/>
              </a:rPr>
              <a:t>yellow</a:t>
            </a:r>
            <a:r>
              <a:rPr lang="en-US" sz="3200" i="1" dirty="0">
                <a:latin typeface="Gabriola" pitchFamily="82" charset="0"/>
              </a:rPr>
              <a:t>), </a:t>
            </a:r>
          </a:p>
          <a:p>
            <a:pPr marL="457200" indent="-457200" fontAlgn="base">
              <a:buFont typeface="Arial" panose="020B0604020202020204" pitchFamily="34" charset="0"/>
              <a:buChar char="•"/>
            </a:pPr>
            <a:r>
              <a:rPr lang="en-US" sz="3200" dirty="0" smtClean="0">
                <a:latin typeface="Gabriola" pitchFamily="82" charset="0"/>
              </a:rPr>
              <a:t>25</a:t>
            </a:r>
            <a:r>
              <a:rPr lang="en-US" sz="3200" dirty="0">
                <a:latin typeface="Gabriola" pitchFamily="82" charset="0"/>
              </a:rPr>
              <a:t>% to 40% is increased overbite </a:t>
            </a:r>
            <a:r>
              <a:rPr lang="en-US" sz="3200" i="1" dirty="0">
                <a:latin typeface="Gabriola" pitchFamily="82" charset="0"/>
              </a:rPr>
              <a:t>(</a:t>
            </a:r>
            <a:r>
              <a:rPr lang="en-US" sz="3200" b="1" i="1" dirty="0">
                <a:solidFill>
                  <a:schemeClr val="accent6"/>
                </a:solidFill>
                <a:latin typeface="Gabriola" pitchFamily="82" charset="0"/>
              </a:rPr>
              <a:t>orange</a:t>
            </a:r>
            <a:r>
              <a:rPr lang="en-US" sz="3200" i="1" dirty="0" smtClean="0">
                <a:latin typeface="Gabriola" pitchFamily="82" charset="0"/>
              </a:rPr>
              <a:t>),</a:t>
            </a:r>
          </a:p>
          <a:p>
            <a:pPr marL="457200" indent="-457200" fontAlgn="base">
              <a:buFont typeface="Arial" panose="020B0604020202020204" pitchFamily="34" charset="0"/>
              <a:buChar char="•"/>
            </a:pPr>
            <a:r>
              <a:rPr lang="en-US" sz="3200" dirty="0" smtClean="0">
                <a:latin typeface="Gabriola" pitchFamily="82" charset="0"/>
              </a:rPr>
              <a:t>40% and more  </a:t>
            </a:r>
            <a:r>
              <a:rPr lang="en-US" sz="3200" dirty="0">
                <a:latin typeface="Gabriola" pitchFamily="82" charset="0"/>
              </a:rPr>
              <a:t>is excessive (deep) overbite </a:t>
            </a:r>
            <a:r>
              <a:rPr lang="en-US" sz="3200" i="1" dirty="0">
                <a:latin typeface="Gabriola" pitchFamily="82" charset="0"/>
              </a:rPr>
              <a:t>(</a:t>
            </a:r>
            <a:r>
              <a:rPr lang="en-US" sz="3200" b="1" i="1" dirty="0">
                <a:solidFill>
                  <a:srgbClr val="FF0000"/>
                </a:solidFill>
                <a:latin typeface="Gabriola" pitchFamily="82" charset="0"/>
              </a:rPr>
              <a:t>red</a:t>
            </a:r>
            <a:r>
              <a:rPr lang="en-US" sz="3200" i="1" dirty="0">
                <a:latin typeface="Gabriola" pitchFamily="82" charset="0"/>
              </a:rPr>
              <a:t>). </a:t>
            </a:r>
            <a:endParaRPr lang="en-US" sz="3200" dirty="0">
              <a:latin typeface="Gabriola" pitchFamily="82" charset="0"/>
            </a:endParaRPr>
          </a:p>
        </p:txBody>
      </p:sp>
    </p:spTree>
    <p:extLst>
      <p:ext uri="{BB962C8B-B14F-4D97-AF65-F5344CB8AC3E}">
        <p14:creationId xmlns:p14="http://schemas.microsoft.com/office/powerpoint/2010/main" val="3940456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2650</TotalTime>
  <Words>1783</Words>
  <Application>Microsoft Office PowerPoint</Application>
  <PresentationFormat>On-screen Show (4:3)</PresentationFormat>
  <Paragraphs>278</Paragraphs>
  <Slides>43</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Aharoni</vt:lpstr>
      <vt:lpstr>Arial</vt:lpstr>
      <vt:lpstr>Book Antiqua</vt:lpstr>
      <vt:lpstr>Calibri</vt:lpstr>
      <vt:lpstr>DokChampa</vt:lpstr>
      <vt:lpstr>EuroRoman</vt:lpstr>
      <vt:lpstr>Gabriola</vt:lpstr>
      <vt:lpstr>Symbol</vt:lpstr>
      <vt:lpstr>Times New Roman</vt:lpstr>
      <vt:lpstr>Wingdings</vt:lpstr>
      <vt:lpstr>Office Theme</vt:lpstr>
      <vt:lpstr>PowerPoint Presentation</vt:lpstr>
      <vt:lpstr>Specific learning Objectives </vt:lpstr>
      <vt:lpstr>Contents </vt:lpstr>
      <vt:lpstr>PowerPoint Presentation</vt:lpstr>
      <vt:lpstr>INTRODUCTION</vt:lpstr>
      <vt:lpstr>NORMAL OVERBITE </vt:lpstr>
      <vt:lpstr>DEEP OVERBITE / DEEP BITE  </vt:lpstr>
      <vt:lpstr>PowerPoint Presentation</vt:lpstr>
      <vt:lpstr>ZONES OF DEEP BITE </vt:lpstr>
      <vt:lpstr>Terminologies in relation to deep bite </vt:lpstr>
      <vt:lpstr>CLASSIFICATION</vt:lpstr>
      <vt:lpstr>CLASSIFICATION</vt:lpstr>
      <vt:lpstr> Dentoalveolar deep bite</vt:lpstr>
      <vt:lpstr>PowerPoint Presentation</vt:lpstr>
      <vt:lpstr>PowerPoint Presentation</vt:lpstr>
      <vt:lpstr>Dentoalveolar vs skeletal deep bite </vt:lpstr>
      <vt:lpstr>Skeletal deep bite</vt:lpstr>
      <vt:lpstr>Skeletal deep bite</vt:lpstr>
      <vt:lpstr>PowerPoint Presentation</vt:lpstr>
      <vt:lpstr>PowerPoint Presentation</vt:lpstr>
      <vt:lpstr>PowerPoint Presentation</vt:lpstr>
      <vt:lpstr>PowerPoint Presentation</vt:lpstr>
      <vt:lpstr>Etiology And Diagnosis </vt:lpstr>
      <vt:lpstr>ETIOLOGY</vt:lpstr>
      <vt:lpstr>I.  INHERENT FACTORS </vt:lpstr>
      <vt:lpstr>1) DENTAL</vt:lpstr>
      <vt:lpstr>2) Skeletal pattern and malocclusion</vt:lpstr>
      <vt:lpstr>3) Condylar growth pattern</vt:lpstr>
      <vt:lpstr>PowerPoint Presentation</vt:lpstr>
      <vt:lpstr>II.  ACQUIRED FACTORS</vt:lpstr>
      <vt:lpstr>1) Muscular habits</vt:lpstr>
      <vt:lpstr>2) Changes in tooth position</vt:lpstr>
      <vt:lpstr>3) The loss of posterior supporting teeth </vt:lpstr>
      <vt:lpstr>4) Lateral tongue thrust habit</vt:lpstr>
      <vt:lpstr>FACIAL CHARACTERISTICS OF DEEP BITE</vt:lpstr>
      <vt:lpstr>PowerPoint Presentation</vt:lpstr>
      <vt:lpstr>INTRA ORAL FEATURES</vt:lpstr>
      <vt:lpstr>INTRA ORAL FEATURES</vt:lpstr>
      <vt:lpstr>PowerPoint Presentation</vt:lpstr>
      <vt:lpstr>Unfavorable Sequelae of deep bite</vt:lpstr>
      <vt:lpstr>CONCLUSION</vt:lpstr>
      <vt:lpstr>REFERENCES</vt:lpstr>
      <vt:lpstr>Question &amp; Answer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Gaurav Agrawal</cp:lastModifiedBy>
  <cp:revision>168</cp:revision>
  <dcterms:created xsi:type="dcterms:W3CDTF">2014-03-11T20:30:08Z</dcterms:created>
  <dcterms:modified xsi:type="dcterms:W3CDTF">2022-05-29T08:23:39Z</dcterms:modified>
</cp:coreProperties>
</file>